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56"/>
  </p:notesMasterIdLst>
  <p:handoutMasterIdLst>
    <p:handoutMasterId r:id="rId57"/>
  </p:handoutMasterIdLst>
  <p:sldIdLst>
    <p:sldId id="2241" r:id="rId3"/>
    <p:sldId id="1359" r:id="rId4"/>
    <p:sldId id="2451" r:id="rId5"/>
    <p:sldId id="2404" r:id="rId6"/>
    <p:sldId id="1417" r:id="rId7"/>
    <p:sldId id="2403" r:id="rId8"/>
    <p:sldId id="2387" r:id="rId9"/>
    <p:sldId id="2388" r:id="rId10"/>
    <p:sldId id="2392" r:id="rId11"/>
    <p:sldId id="2405" r:id="rId12"/>
    <p:sldId id="2406" r:id="rId13"/>
    <p:sldId id="2397" r:id="rId14"/>
    <p:sldId id="2411" r:id="rId15"/>
    <p:sldId id="2410" r:id="rId16"/>
    <p:sldId id="2414" r:id="rId17"/>
    <p:sldId id="2412" r:id="rId18"/>
    <p:sldId id="2417" r:id="rId19"/>
    <p:sldId id="259" r:id="rId20"/>
    <p:sldId id="2452" r:id="rId21"/>
    <p:sldId id="261" r:id="rId22"/>
    <p:sldId id="260" r:id="rId23"/>
    <p:sldId id="2254" r:id="rId24"/>
    <p:sldId id="2242" r:id="rId25"/>
    <p:sldId id="2243" r:id="rId26"/>
    <p:sldId id="2244" r:id="rId27"/>
    <p:sldId id="2245" r:id="rId28"/>
    <p:sldId id="2246" r:id="rId29"/>
    <p:sldId id="2247" r:id="rId30"/>
    <p:sldId id="2248" r:id="rId31"/>
    <p:sldId id="2249" r:id="rId32"/>
    <p:sldId id="2250" r:id="rId33"/>
    <p:sldId id="2251" r:id="rId34"/>
    <p:sldId id="2260" r:id="rId35"/>
    <p:sldId id="2253" r:id="rId36"/>
    <p:sldId id="2252" r:id="rId37"/>
    <p:sldId id="273" r:id="rId38"/>
    <p:sldId id="2261" r:id="rId39"/>
    <p:sldId id="2256" r:id="rId40"/>
    <p:sldId id="2416" r:id="rId41"/>
    <p:sldId id="2415" r:id="rId42"/>
    <p:sldId id="1400" r:id="rId43"/>
    <p:sldId id="1401" r:id="rId44"/>
    <p:sldId id="2257" r:id="rId45"/>
    <p:sldId id="2258" r:id="rId46"/>
    <p:sldId id="276" r:id="rId47"/>
    <p:sldId id="277" r:id="rId48"/>
    <p:sldId id="278" r:id="rId49"/>
    <p:sldId id="293" r:id="rId50"/>
    <p:sldId id="2259" r:id="rId51"/>
    <p:sldId id="1404" r:id="rId52"/>
    <p:sldId id="1405" r:id="rId53"/>
    <p:sldId id="1406" r:id="rId54"/>
    <p:sldId id="1407" r:id="rId5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86395" autoAdjust="0"/>
  </p:normalViewPr>
  <p:slideViewPr>
    <p:cSldViewPr>
      <p:cViewPr>
        <p:scale>
          <a:sx n="129" d="100"/>
          <a:sy n="129" d="100"/>
        </p:scale>
        <p:origin x="1552" y="240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信号要进内核</a:t>
            </a:r>
            <a:r>
              <a:rPr lang="zh-CN" altLang="en-US" dirty="0"/>
              <a:t>；原子指令是用户</a:t>
            </a:r>
            <a:r>
              <a:rPr lang="en-US" altLang="zh-CN" dirty="0"/>
              <a:t>ISA</a:t>
            </a:r>
            <a:r>
              <a:rPr lang="zh-CN" altLang="en-US" dirty="0"/>
              <a:t>；</a:t>
            </a: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指令是不进内核的。（</a:t>
            </a:r>
            <a:r>
              <a:rPr lang="en-US" altLang="zh-CN" dirty="0"/>
              <a:t>lock</a:t>
            </a:r>
            <a:r>
              <a:rPr lang="zh-CN" altLang="en-US" dirty="0"/>
              <a:t>和</a:t>
            </a:r>
            <a:r>
              <a:rPr lang="en-US" altLang="zh-CN" dirty="0"/>
              <a:t>unlock</a:t>
            </a:r>
            <a:r>
              <a:rPr lang="zh-CN" altLang="en-US" dirty="0"/>
              <a:t>代价很低，相比</a:t>
            </a:r>
            <a:r>
              <a:rPr lang="en-US" altLang="zh-CN" dirty="0"/>
              <a:t>signal</a:t>
            </a:r>
            <a:r>
              <a:rPr lang="zh-CN" altLang="en-US" dirty="0"/>
              <a:t>和</a:t>
            </a:r>
            <a:r>
              <a:rPr lang="en-US" altLang="zh-CN" dirty="0"/>
              <a:t>wait</a:t>
            </a:r>
            <a:r>
              <a:rPr lang="zh-CN" altLang="en-US" dirty="0"/>
              <a:t>要进内核，便宜的多）</a:t>
            </a:r>
            <a:r>
              <a:rPr lang="en-US" altLang="zh-CN" dirty="0"/>
              <a:t>.</a:t>
            </a:r>
            <a:r>
              <a:rPr lang="zh-CN" altLang="en-US" dirty="0"/>
              <a:t> 有</a:t>
            </a:r>
            <a:r>
              <a:rPr lang="en-US" altLang="zh-CN" dirty="0"/>
              <a:t>10</a:t>
            </a:r>
            <a:r>
              <a:rPr lang="zh-CN" altLang="en-US" dirty="0"/>
              <a:t>个资源变成</a:t>
            </a:r>
            <a:r>
              <a:rPr lang="en-US" altLang="zh-CN" dirty="0"/>
              <a:t>-3</a:t>
            </a:r>
            <a:r>
              <a:rPr lang="zh-CN" altLang="en-US" dirty="0"/>
              <a:t>个资源，</a:t>
            </a:r>
            <a:r>
              <a:rPr lang="en-US" altLang="zh-CN" dirty="0"/>
              <a:t>10</a:t>
            </a:r>
            <a:r>
              <a:rPr lang="zh-CN" altLang="en-US" dirty="0"/>
              <a:t>个人里放了资源但是</a:t>
            </a:r>
            <a:r>
              <a:rPr lang="en-US" altLang="zh-CN" dirty="0"/>
              <a:t>3</a:t>
            </a:r>
            <a:r>
              <a:rPr lang="zh-CN" altLang="en-US" dirty="0"/>
              <a:t>个人拿不到，因为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小于</a:t>
            </a:r>
            <a:r>
              <a:rPr lang="en-US" altLang="zh-CN" dirty="0"/>
              <a:t>0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43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Value</a:t>
            </a:r>
            <a:r>
              <a:rPr kumimoji="1" lang="zh-CN" altLang="en-US" dirty="0"/>
              <a:t>小于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，就开始等</a:t>
            </a:r>
            <a:r>
              <a:rPr kumimoji="1" lang="en-US" altLang="zh-CN" dirty="0"/>
              <a:t>wakeup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4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不能只看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还要看</a:t>
            </a:r>
            <a:r>
              <a:rPr kumimoji="1" lang="en-US" altLang="zh-CN" dirty="0"/>
              <a:t>wakeup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value &gt;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8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file: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same operations: open,</a:t>
            </a:r>
            <a:r>
              <a:rPr lang="en-US" baseline="0" dirty="0"/>
              <a:t> read, write, </a:t>
            </a:r>
            <a:r>
              <a:rPr lang="en-US" baseline="0" dirty="0" err="1"/>
              <a:t>ioctl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same naming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42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27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2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6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加载的过程就是读取</a:t>
            </a:r>
            <a:r>
              <a:rPr kumimoji="1" lang="en-US" altLang="zh-CN" dirty="0"/>
              <a:t>superblock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3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索引块的位置在文件里的“文件数据”，没有位置要求，任何一个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只要是空闲的都可以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806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虚拟地址翻译成物理地址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文件的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翻译成对应的磁盘号。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没有颗粒，磁盘快有边界，是</a:t>
            </a:r>
            <a:r>
              <a:rPr kumimoji="1" lang="en-US" altLang="zh-CN" dirty="0"/>
              <a:t>4K</a:t>
            </a:r>
            <a:r>
              <a:rPr kumimoji="1" lang="zh-CN" altLang="en-US" dirty="0"/>
              <a:t>。页表是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读的，是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，是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上的一个硬件；硬件里的逻辑是不能写太复杂的。 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里读数据都是软件去做的，可以定义的更灵活。硬件做的快，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3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buNone/>
            </a:pPr>
            <a:r>
              <a:rPr kumimoji="1" lang="zh-CN" altLang="en-US" dirty="0">
                <a:latin typeface="Courier" pitchFamily="2" charset="0"/>
              </a:rPr>
              <a:t>为了介绍信号量，先介绍生产者消费者问题的另一种实现。</a:t>
            </a:r>
            <a:r>
              <a:rPr kumimoji="1" lang="en-US" altLang="zh-CN" dirty="0" err="1">
                <a:latin typeface="Courier" pitchFamily="2" charset="0"/>
              </a:rPr>
              <a:t>Bufferadd</a:t>
            </a:r>
            <a:r>
              <a:rPr kumimoji="1" lang="zh-CN" altLang="en-US" dirty="0">
                <a:latin typeface="Courier" pitchFamily="2" charset="0"/>
              </a:rPr>
              <a:t>可以放到</a:t>
            </a:r>
            <a:r>
              <a:rPr kumimoji="1" lang="en-US" altLang="zh-CN" dirty="0" err="1">
                <a:latin typeface="Courier" pitchFamily="2" charset="0"/>
              </a:rPr>
              <a:t>empty_slot</a:t>
            </a:r>
            <a:r>
              <a:rPr kumimoji="1" lang="en-US" altLang="zh-CN" dirty="0">
                <a:latin typeface="Courier" pitchFamily="2" charset="0"/>
              </a:rPr>
              <a:t> – </a:t>
            </a:r>
            <a:r>
              <a:rPr kumimoji="1" lang="zh-CN" altLang="en-US" dirty="0">
                <a:latin typeface="Courier" pitchFamily="2" charset="0"/>
              </a:rPr>
              <a:t>下面，但是这样会让锁的时间变长！此外，</a:t>
            </a:r>
            <a:r>
              <a:rPr kumimoji="1" lang="en-US" altLang="zh-CN" dirty="0" err="1">
                <a:latin typeface="Courier" pitchFamily="2" charset="0"/>
              </a:rPr>
              <a:t>buffer_add</a:t>
            </a:r>
            <a:r>
              <a:rPr kumimoji="1" lang="zh-CN" altLang="en-US" dirty="0">
                <a:latin typeface="Courier" pitchFamily="2" charset="0"/>
              </a:rPr>
              <a:t>不加锁！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106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因为占了很多前面的元数据。</a:t>
            </a:r>
            <a:r>
              <a:rPr kumimoji="1" lang="en-US" altLang="zh-CN" dirty="0" err="1"/>
              <a:t>Inode</a:t>
            </a:r>
            <a:r>
              <a:rPr kumimoji="1" lang="zh-CN" altLang="en-US" dirty="0"/>
              <a:t>表破坏掉之后能让文件的熵值达到最大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24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Times New Roman" charset="0"/>
                <a:ea typeface="宋体" charset="0"/>
              </a:rPr>
              <a:t>CHDIR can set working directory</a:t>
            </a:r>
            <a:r>
              <a:rPr lang="zh-CN" altLang="en-US" dirty="0">
                <a:latin typeface="Times New Roman" charset="0"/>
                <a:ea typeface="宋体" charset="0"/>
              </a:rPr>
              <a:t>。 目录的大小和目录里文件的多少和名字的大小相关，和文件</a:t>
            </a:r>
            <a:r>
              <a:rPr lang="zh-CN" altLang="en-US">
                <a:latin typeface="Times New Roman" charset="0"/>
                <a:ea typeface="宋体" charset="0"/>
              </a:rPr>
              <a:t>的大小无关。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4BDC23A-6497-6444-B9F1-C70B68E2077D}" type="slidenum">
              <a:rPr lang="zh-CN" altLang="en-US" sz="1200" b="0">
                <a:latin typeface="Times New Roman" charset="0"/>
              </a:rPr>
              <a:pPr/>
              <a:t>36</a:t>
            </a:fld>
            <a:endParaRPr lang="en-US" altLang="zh-CN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6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一个目的就是为了防止导致上述情况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36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硬链接的效率更高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3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77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68"/>
              </a:spcBef>
            </a:pPr>
            <a:r>
              <a:rPr kumimoji="1" lang="en-US" altLang="zh-CN" sz="2000" dirty="0" err="1"/>
              <a:t>Vnode</a:t>
            </a:r>
            <a:r>
              <a:rPr kumimoji="1" lang="en-US" altLang="zh-CN" sz="2000" dirty="0"/>
              <a:t> is in Memory-only</a:t>
            </a:r>
          </a:p>
          <a:p>
            <a:pPr lvl="1"/>
            <a:r>
              <a:rPr kumimoji="1" lang="en-US" altLang="zh-CN" sz="1600" dirty="0"/>
              <a:t>It hides different FS implementation from upper layers</a:t>
            </a:r>
          </a:p>
          <a:p>
            <a:pPr lvl="1"/>
            <a:r>
              <a:rPr kumimoji="1" lang="en-US" altLang="zh-CN" sz="1600" dirty="0" err="1"/>
              <a:t>Vnode</a:t>
            </a:r>
            <a:r>
              <a:rPr kumimoji="1" lang="en-US" altLang="zh-CN" sz="1600" dirty="0"/>
              <a:t> only exists when a file is open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7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0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本章开头的两个例子</a:t>
            </a:r>
            <a:endParaRPr lang="en-US" altLang="zh-CN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latin typeface="Courier" pitchFamily="2" charset="0"/>
              </a:rPr>
              <a:t>为什么信号量没有</a:t>
            </a:r>
            <a:r>
              <a:rPr lang="en-US" altLang="zh-CN" sz="1800" dirty="0">
                <a:latin typeface="Courier" pitchFamily="2" charset="0"/>
              </a:rPr>
              <a:t>lost</a:t>
            </a:r>
            <a:r>
              <a:rPr lang="zh-CN" altLang="en-US" sz="1800" dirty="0">
                <a:latin typeface="Courier" pitchFamily="2" charset="0"/>
              </a:rPr>
              <a:t> </a:t>
            </a:r>
            <a:r>
              <a:rPr lang="en-US" altLang="zh-CN" sz="1800" dirty="0">
                <a:latin typeface="Courier" pitchFamily="2" charset="0"/>
              </a:rPr>
              <a:t>notification</a:t>
            </a:r>
            <a:r>
              <a:rPr lang="zh-CN" altLang="en-US" sz="1800" dirty="0">
                <a:latin typeface="Courier" pitchFamily="2" charset="0"/>
              </a:rPr>
              <a:t>的问题呢？因为</a:t>
            </a:r>
            <a:r>
              <a:rPr lang="en-US" altLang="zh-CN" sz="1800" dirty="0">
                <a:latin typeface="Courier" pitchFamily="2" charset="0"/>
              </a:rPr>
              <a:t>counter</a:t>
            </a:r>
            <a:r>
              <a:rPr lang="zh-CN" altLang="en-US" sz="1800" dirty="0">
                <a:latin typeface="Courier" pitchFamily="2" charset="0"/>
              </a:rPr>
              <a:t>会记录下</a:t>
            </a:r>
            <a:r>
              <a:rPr lang="en-US" altLang="zh-CN" sz="1800" dirty="0">
                <a:latin typeface="Courier" pitchFamily="2" charset="0"/>
              </a:rPr>
              <a:t>notification</a:t>
            </a:r>
            <a:r>
              <a:rPr lang="zh-CN" altLang="en-US" sz="1800" dirty="0">
                <a:latin typeface="Courier" pitchFamily="2" charset="0"/>
              </a:rPr>
              <a:t>。 把条件看成资源就是信号量，只有一个的时候就是</a:t>
            </a:r>
            <a:r>
              <a:rPr lang="en-US" altLang="zh-CN" sz="1800" dirty="0">
                <a:latin typeface="Courier" pitchFamily="2" charset="0"/>
              </a:rPr>
              <a:t>lock</a:t>
            </a:r>
            <a:endParaRPr lang="en-CN" altLang="zh-CN" sz="1800">
              <a:latin typeface="Courier" pitchFamily="2" charset="0"/>
            </a:endParaRPr>
          </a:p>
          <a:p>
            <a:endParaRPr lang="en-CN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851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这是一个错误的实现！！！！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77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28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Busy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的实现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1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用conditional</a:t>
            </a:r>
            <a:r>
              <a:rPr lang="zh-CN" altLang="en-US" dirty="0"/>
              <a:t> </a:t>
            </a:r>
            <a:r>
              <a:rPr lang="en-US" altLang="zh-CN" dirty="0"/>
              <a:t>var</a:t>
            </a:r>
            <a:r>
              <a:rPr lang="zh-CN" altLang="en-US" dirty="0"/>
              <a:t> 实现</a:t>
            </a:r>
            <a:r>
              <a:rPr lang="en-US" altLang="zh-CN" dirty="0" err="1"/>
              <a:t>sem</a:t>
            </a:r>
            <a:r>
              <a:rPr lang="zh-CN" altLang="en-US" dirty="0"/>
              <a:t>的一种方式，和第</a:t>
            </a:r>
            <a:r>
              <a:rPr lang="en-US" altLang="zh-CN" dirty="0"/>
              <a:t>4</a:t>
            </a:r>
            <a:r>
              <a:rPr lang="zh-CN" altLang="en-US" dirty="0"/>
              <a:t>页其实一样。可能发信号的时候，还没有人在等。</a:t>
            </a:r>
            <a:r>
              <a:rPr lang="en-US" altLang="zh-CN" dirty="0"/>
              <a:t>3</a:t>
            </a:r>
            <a:r>
              <a:rPr lang="zh-CN" altLang="en-US" dirty="0"/>
              <a:t>个资源消耗掉两个，资源放掉后没人等，因为反正还有一个。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9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2023/11/28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信号量实现 </a:t>
            </a:r>
            <a:r>
              <a:rPr kumimoji="1" lang="en-US" altLang="zh-CN" sz="4800" dirty="0"/>
              <a:t>&amp;</a:t>
            </a:r>
            <a:r>
              <a:rPr kumimoji="1" lang="zh-CN" altLang="en-US" sz="4800" dirty="0"/>
              <a:t> 文件系统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-1</a:t>
            </a:r>
            <a:r>
              <a:rPr lang="zh-CN" altLang="en-US" dirty="0"/>
              <a:t>：忙等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66084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while(S-&gt;value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en-CN">
                <a:latin typeface="Courier" pitchFamily="2" charset="0"/>
              </a:rPr>
              <a:t>= 0) {</a:t>
            </a:r>
          </a:p>
          <a:p>
            <a:r>
              <a:rPr lang="en-CN">
                <a:latin typeface="Courier" pitchFamily="2" charset="0"/>
              </a:rPr>
              <a:t>	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 	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CN">
                <a:latin typeface="Courier" pitchFamily="2" charset="0"/>
              </a:rPr>
              <a:t>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16A24-A9F1-6244-AE93-FEAC410C2CBA}"/>
              </a:ext>
            </a:extLst>
          </p:cNvPr>
          <p:cNvSpPr/>
          <p:nvPr/>
        </p:nvSpPr>
        <p:spPr>
          <a:xfrm>
            <a:off x="5264276" y="205351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Busy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looping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7B1883BB-51BD-894E-BD73-541F2E4C6196}"/>
              </a:ext>
            </a:extLst>
          </p:cNvPr>
          <p:cNvSpPr/>
          <p:nvPr/>
        </p:nvSpPr>
        <p:spPr>
          <a:xfrm>
            <a:off x="4139952" y="2672834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此时已经取得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sem_lock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，防止同时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-1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9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-2</a:t>
            </a:r>
            <a:r>
              <a:rPr lang="zh-CN" altLang="en-US" dirty="0"/>
              <a:t>：条件变量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76165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==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	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8785-A90D-4741-A742-F62816956728}"/>
              </a:ext>
            </a:extLst>
          </p:cNvPr>
          <p:cNvSpPr/>
          <p:nvPr/>
        </p:nvSpPr>
        <p:spPr>
          <a:xfrm>
            <a:off x="5354725" y="15712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条件变量避免无意义等待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3CA5B1-82A7-EC4F-92C3-1C6F4EE0A0E6}"/>
              </a:ext>
            </a:extLst>
          </p:cNvPr>
          <p:cNvSpPr/>
          <p:nvPr/>
        </p:nvSpPr>
        <p:spPr>
          <a:xfrm>
            <a:off x="5220072" y="4281027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每次都要signal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，很可能无人等待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3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-3</a:t>
            </a:r>
            <a:r>
              <a:rPr lang="zh-CN" altLang="en-US" dirty="0"/>
              <a:t>：减少</a:t>
            </a:r>
            <a:r>
              <a:rPr lang="en-US" altLang="zh-CN" dirty="0"/>
              <a:t>signal</a:t>
            </a:r>
            <a:r>
              <a:rPr lang="zh-CN" altLang="en-US" dirty="0"/>
              <a:t>次数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51520" y="913686"/>
            <a:ext cx="76885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&lt;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if (S-&gt;value &lt; 0)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2972F-69F0-B747-97A0-4D388B6FBFAA}"/>
              </a:ext>
            </a:extLst>
          </p:cNvPr>
          <p:cNvSpPr/>
          <p:nvPr/>
        </p:nvSpPr>
        <p:spPr>
          <a:xfrm>
            <a:off x="6128162" y="1665176"/>
            <a:ext cx="189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会有什么问题</a:t>
            </a:r>
            <a:r>
              <a:rPr lang="zh-CN" altLang="en-US" dirty="0">
                <a:latin typeface="Courier" pitchFamily="2" charset="0"/>
              </a:rPr>
              <a:t>？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BCBB1-0EA5-504C-B974-3889AB74066A}"/>
              </a:ext>
            </a:extLst>
          </p:cNvPr>
          <p:cNvSpPr/>
          <p:nvPr/>
        </p:nvSpPr>
        <p:spPr>
          <a:xfrm>
            <a:off x="5755580" y="2373928"/>
            <a:ext cx="237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比如S-&gt;value = 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40EF3-C01C-F94A-B656-13345FF09238}"/>
              </a:ext>
            </a:extLst>
          </p:cNvPr>
          <p:cNvSpPr/>
          <p:nvPr/>
        </p:nvSpPr>
        <p:spPr>
          <a:xfrm>
            <a:off x="5755580" y="2721896"/>
            <a:ext cx="26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signal 后S-&gt;value = 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D79F5-661E-5441-869E-EC748E175E8C}"/>
              </a:ext>
            </a:extLst>
          </p:cNvPr>
          <p:cNvSpPr/>
          <p:nvPr/>
        </p:nvSpPr>
        <p:spPr>
          <a:xfrm>
            <a:off x="5725708" y="3080003"/>
            <a:ext cx="341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还是不满足上面while的条件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FAC16F-852C-2546-8ADE-2E090DF758AA}"/>
              </a:ext>
            </a:extLst>
          </p:cNvPr>
          <p:cNvSpPr/>
          <p:nvPr/>
        </p:nvSpPr>
        <p:spPr>
          <a:xfrm>
            <a:off x="5364088" y="3926292"/>
            <a:ext cx="3418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思考：</a:t>
            </a:r>
            <a:r>
              <a:rPr lang="en-CN"/>
              <a:t>需要</a:t>
            </a:r>
            <a:r>
              <a:rPr lang="en-CN">
                <a:highlight>
                  <a:srgbClr val="FFFF00"/>
                </a:highlight>
              </a:rPr>
              <a:t>额外的计数器</a:t>
            </a:r>
            <a:r>
              <a:rPr lang="en-CN"/>
              <a:t>用于单独记录有多少可以唤醒的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ED1481-08BF-1041-A0CF-FC579197F7C5}"/>
              </a:ext>
            </a:extLst>
          </p:cNvPr>
          <p:cNvSpPr/>
          <p:nvPr/>
        </p:nvSpPr>
        <p:spPr>
          <a:xfrm>
            <a:off x="5364088" y="4646826"/>
            <a:ext cx="411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改进：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加入条件判断是否需要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wake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3DEA4-1880-1C45-A338-EC532C820957}"/>
              </a:ext>
            </a:extLst>
          </p:cNvPr>
          <p:cNvSpPr/>
          <p:nvPr/>
        </p:nvSpPr>
        <p:spPr>
          <a:xfrm>
            <a:off x="5455442" y="122136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value减到负数代表有人等待</a:t>
            </a:r>
          </a:p>
        </p:txBody>
      </p:sp>
    </p:spTree>
    <p:extLst>
      <p:ext uri="{BB962C8B-B14F-4D97-AF65-F5344CB8AC3E}">
        <p14:creationId xmlns:p14="http://schemas.microsoft.com/office/powerpoint/2010/main" val="206070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84604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if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(S-&gt;value &lt; 0) {</a:t>
            </a:r>
          </a:p>
          <a:p>
            <a:r>
              <a:rPr lang="en-CN">
                <a:latin typeface="Courier" pitchFamily="2" charset="0"/>
              </a:rPr>
              <a:t>                do {</a:t>
            </a:r>
          </a:p>
          <a:p>
            <a:r>
              <a:rPr lang="en-CN">
                <a:latin typeface="Courier" pitchFamily="2" charset="0"/>
              </a:rPr>
              <a:t>        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>
                <a:latin typeface="Courier" pitchFamily="2" charset="0"/>
              </a:rPr>
              <a:t>(S-&gt;sem_cond, S-&gt;sem_lock);</a:t>
            </a:r>
          </a:p>
          <a:p>
            <a:r>
              <a:rPr lang="en-CN">
                <a:latin typeface="Courier" pitchFamily="2" charset="0"/>
              </a:rPr>
              <a:t>                } while (S-&gt;wakeup == 0);</a:t>
            </a:r>
          </a:p>
          <a:p>
            <a:r>
              <a:rPr lang="en-CN">
                <a:latin typeface="Courier" pitchFamily="2" charset="0"/>
              </a:rPr>
              <a:t>       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 S-&gt;wakeup --;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766580" y="1478237"/>
            <a:ext cx="754886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新增一个变量 </a:t>
            </a:r>
            <a:r>
              <a:rPr lang="en-US" altLang="zh-CN" dirty="0"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某一时刻真实的资源数：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&lt;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wakeup : 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wakeup</a:t>
            </a:r>
            <a:endParaRPr lang="en-CN" altLang="zh-CN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1BD09-9785-6840-B87D-18A24B22677F}"/>
              </a:ext>
            </a:extLst>
          </p:cNvPr>
          <p:cNvSpPr/>
          <p:nvPr/>
        </p:nvSpPr>
        <p:spPr>
          <a:xfrm>
            <a:off x="2411760" y="3649588"/>
            <a:ext cx="6390456" cy="792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755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32BB-D34D-3D46-99A0-6EA0A0669F3F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30F7-20C8-4843-86A9-790264BE84A0}"/>
              </a:ext>
            </a:extLst>
          </p:cNvPr>
          <p:cNvSpPr/>
          <p:nvPr/>
        </p:nvSpPr>
        <p:spPr>
          <a:xfrm>
            <a:off x="689635" y="1478237"/>
            <a:ext cx="770275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新增一个变量 </a:t>
            </a:r>
            <a:r>
              <a:rPr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：等待时可以唤醒的数量</a:t>
            </a:r>
            <a:endParaRPr lang="en-US" altLang="zh-CN" dirty="0">
              <a:solidFill>
                <a:srgbClr val="000000"/>
              </a:solidFill>
              <a:latin typeface="Courier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某一时刻真实的资源数：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0 ? wakeup : 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wakeup</a:t>
            </a:r>
            <a:endParaRPr lang="en-CN" altLang="zh-CN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A78B5-3988-3B44-B666-2F272BC71941}"/>
              </a:ext>
            </a:extLst>
          </p:cNvPr>
          <p:cNvSpPr/>
          <p:nvPr/>
        </p:nvSpPr>
        <p:spPr>
          <a:xfrm>
            <a:off x="1085528" y="2711639"/>
            <a:ext cx="65344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signal(</a:t>
            </a:r>
            <a:r>
              <a:rPr lang="en-CN" altLang="zh-CN">
                <a:latin typeface="Courier" pitchFamily="2" charset="0"/>
              </a:rPr>
              <a:t>sem_t *S</a:t>
            </a:r>
            <a:r>
              <a:rPr lang="en-CN">
                <a:latin typeface="Courier" pitchFamily="2" charset="0"/>
              </a:rPr>
              <a:t>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++;</a:t>
            </a:r>
          </a:p>
          <a:p>
            <a:r>
              <a:rPr lang="en-CN">
                <a:latin typeface="Courier" pitchFamily="2" charset="0"/>
              </a:rPr>
              <a:t>        if (S-&gt;value &lt;= 0) {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chemeClr val="accent3"/>
                </a:solidFill>
                <a:latin typeface="Courier" pitchFamily="2" charset="0"/>
              </a:rPr>
              <a:t>S-&gt;wakeup ++;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cond_signal</a:t>
            </a:r>
            <a:r>
              <a:rPr lang="en-CN">
                <a:latin typeface="Courier" pitchFamily="2" charset="0"/>
              </a:rPr>
              <a:t>(S-&gt;sem_cond);                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F180-E36C-6B4F-806F-CDE689BD9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8C323-0682-5E49-BBD5-C164BCAC5B82}"/>
              </a:ext>
            </a:extLst>
          </p:cNvPr>
          <p:cNvSpPr/>
          <p:nvPr/>
        </p:nvSpPr>
        <p:spPr>
          <a:xfrm>
            <a:off x="1979712" y="3577580"/>
            <a:ext cx="4968552" cy="11456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2C606-6730-5443-8517-E1867A764024}"/>
              </a:ext>
            </a:extLst>
          </p:cNvPr>
          <p:cNvSpPr/>
          <p:nvPr/>
        </p:nvSpPr>
        <p:spPr>
          <a:xfrm>
            <a:off x="7406188" y="3819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有人等待</a:t>
            </a:r>
            <a:endParaRPr lang="en-C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149B9-FF0E-6544-BB43-6E3671E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5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6B2FE-0F6D-AE45-84A2-1AE8FFA3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93786-97DE-3A42-9239-7652588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9D722A-1CA4-064C-98AE-6E8C2A6E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AD734-2DA2-5545-8A6B-BD872536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27" y="228866"/>
            <a:ext cx="5929945" cy="571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837DD8-00A4-7F3E-123E-392EC0E5C655}"/>
              </a:ext>
            </a:extLst>
          </p:cNvPr>
          <p:cNvSpPr txBox="1"/>
          <p:nvPr/>
        </p:nvSpPr>
        <p:spPr>
          <a:xfrm>
            <a:off x="7397588" y="328954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里扣</a:t>
            </a:r>
          </a:p>
        </p:txBody>
      </p:sp>
    </p:spTree>
    <p:extLst>
      <p:ext uri="{BB962C8B-B14F-4D97-AF65-F5344CB8AC3E}">
        <p14:creationId xmlns:p14="http://schemas.microsoft.com/office/powerpoint/2010/main" val="313814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516632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050">
                <a:latin typeface="Courier" pitchFamily="2" charset="0"/>
              </a:rPr>
              <a:t>void wait(sem_t *S) {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sz="105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if</a:t>
            </a:r>
            <a:r>
              <a:rPr lang="zh-CN" altLang="en-US" sz="1050">
                <a:latin typeface="Courier" pitchFamily="2" charset="0"/>
              </a:rPr>
              <a:t> </a:t>
            </a:r>
            <a:r>
              <a:rPr lang="en-CN" sz="1050">
                <a:latin typeface="Courier" pitchFamily="2" charset="0"/>
              </a:rPr>
              <a:t>(S-&gt;value &lt; 0) {</a:t>
            </a:r>
          </a:p>
          <a:p>
            <a:r>
              <a:rPr lang="en-CN" sz="1050">
                <a:latin typeface="Courier" pitchFamily="2" charset="0"/>
              </a:rPr>
              <a:t>                while (S-&gt;wakeup == 0){</a:t>
            </a:r>
          </a:p>
          <a:p>
            <a:r>
              <a:rPr lang="en-CN" sz="1050">
                <a:latin typeface="Courier" pitchFamily="2" charset="0"/>
              </a:rPr>
              <a:t>                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 sz="1050">
                <a:latin typeface="Courier" pitchFamily="2" charset="0"/>
              </a:rPr>
              <a:t>(S-&gt;sem_cond, S-&gt;sem_lock);</a:t>
            </a:r>
          </a:p>
          <a:p>
            <a:r>
              <a:rPr lang="en-CN" sz="1050">
                <a:latin typeface="Courier" pitchFamily="2" charset="0"/>
              </a:rPr>
              <a:t>                }</a:t>
            </a:r>
          </a:p>
          <a:p>
            <a:r>
              <a:rPr lang="en-CN" sz="1050">
                <a:solidFill>
                  <a:schemeClr val="accent1"/>
                </a:solidFill>
                <a:latin typeface="Courier" pitchFamily="2" charset="0"/>
              </a:rPr>
              <a:t>		   S-&gt;wakeup --;</a:t>
            </a:r>
          </a:p>
          <a:p>
            <a:r>
              <a:rPr lang="en-CN" sz="1050">
                <a:latin typeface="Courier" pitchFamily="2" charset="0"/>
              </a:rPr>
              <a:t>        }</a:t>
            </a:r>
          </a:p>
          <a:p>
            <a:r>
              <a:rPr lang="en-CN" sz="1050">
                <a:latin typeface="Courier" pitchFamily="2" charset="0"/>
              </a:rPr>
              <a:t>        </a:t>
            </a:r>
            <a:r>
              <a:rPr lang="en-CN" sz="105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050">
                <a:latin typeface="Courier" pitchFamily="2" charset="0"/>
              </a:rPr>
              <a:t>(S-&gt;sem_lock);</a:t>
            </a:r>
          </a:p>
          <a:p>
            <a:r>
              <a:rPr lang="en-CN" sz="1050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457200" y="1478237"/>
            <a:ext cx="8167621" cy="884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ourier" pitchFamily="2" charset="0"/>
              </a:rPr>
              <a:t>v</a:t>
            </a:r>
            <a:r>
              <a:rPr lang="en-CN">
                <a:latin typeface="Courier" pitchFamily="2" charset="0"/>
              </a:rPr>
              <a:t>alue</a:t>
            </a:r>
            <a:r>
              <a:rPr lang="zh-CN" altLang="en-US" dirty="0">
                <a:latin typeface="Courier" pitchFamily="2" charset="0"/>
              </a:rPr>
              <a:t>：</a:t>
            </a:r>
            <a:r>
              <a:rPr lang="zh-CN" altLang="en-CN" dirty="0">
                <a:latin typeface="Courier" pitchFamily="2" charset="0"/>
              </a:rPr>
              <a:t>正数</a:t>
            </a:r>
            <a:r>
              <a:rPr lang="zh-CN" altLang="en-US" dirty="0">
                <a:latin typeface="Courier" pitchFamily="2" charset="0"/>
              </a:rPr>
              <a:t>为信号量，负数为有人等待</a:t>
            </a:r>
            <a:r>
              <a:rPr lang="en-US" altLang="zh-CN" dirty="0">
                <a:latin typeface="Courier" pitchFamily="2" charset="0"/>
              </a:rPr>
              <a:t>	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某一时刻真实的信号量：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&gt;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value : wakeup</a:t>
            </a:r>
            <a:endParaRPr lang="en-CN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0ED014-964F-1C44-82FE-94D4B385EC77}"/>
              </a:ext>
            </a:extLst>
          </p:cNvPr>
          <p:cNvSpPr/>
          <p:nvPr/>
        </p:nvSpPr>
        <p:spPr>
          <a:xfrm>
            <a:off x="4535016" y="2513571"/>
            <a:ext cx="396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CN">
                <a:solidFill>
                  <a:schemeClr val="accent1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：为何要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do while?</a:t>
            </a:r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 有限等待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7D480F0-57FA-E14B-8915-9F84505E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90" y="3651768"/>
            <a:ext cx="4556720" cy="17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E3F2F10-06CF-ACDF-B46B-6236B025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inode</a:t>
            </a:r>
            <a:r>
              <a:rPr lang="zh-CN" altLang="en-US" dirty="0"/>
              <a:t>的文件系统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A70EA34-AE56-239D-FDE1-10558384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D9038-2074-ED3A-C2C0-F0B2F91C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4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文件和文件系统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6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文件是对数据的一种抽象</a:t>
            </a:r>
            <a:endParaRPr lang="en-US" altLang="zh-CN" sz="2400" dirty="0"/>
          </a:p>
          <a:p>
            <a:pPr lvl="1"/>
            <a:r>
              <a:rPr lang="zh-CN" altLang="en-US" sz="2200" dirty="0"/>
              <a:t>文件的定义：</a:t>
            </a:r>
            <a:r>
              <a:rPr lang="zh-CN" altLang="en-US" sz="2000" dirty="0"/>
              <a:t>有</a:t>
            </a:r>
            <a:r>
              <a:rPr lang="zh-CN" altLang="en-US" sz="2000" dirty="0">
                <a:solidFill>
                  <a:schemeClr val="accent1"/>
                </a:solidFill>
              </a:rPr>
              <a:t>名字</a:t>
            </a:r>
            <a:r>
              <a:rPr lang="zh-CN" altLang="en-US" sz="2000" dirty="0"/>
              <a:t>且</a:t>
            </a:r>
            <a:r>
              <a:rPr lang="zh-CN" altLang="en-US" sz="2000" dirty="0">
                <a:solidFill>
                  <a:schemeClr val="accent1"/>
                </a:solidFill>
              </a:rPr>
              <a:t>持久化</a:t>
            </a:r>
            <a:r>
              <a:rPr lang="zh-CN" altLang="en-US" sz="2000" dirty="0"/>
              <a:t>的一段数据</a:t>
            </a:r>
            <a:endParaRPr lang="en-US" altLang="zh-CN" sz="2000" dirty="0"/>
          </a:p>
          <a:p>
            <a:r>
              <a:rPr lang="zh-CN" altLang="en-US" sz="2400" dirty="0"/>
              <a:t>文件系统</a:t>
            </a:r>
            <a:endParaRPr lang="en-US" altLang="zh-CN" sz="2400" dirty="0"/>
          </a:p>
          <a:p>
            <a:pPr lvl="1"/>
            <a:r>
              <a:rPr lang="zh-CN" altLang="en-US" sz="2200" dirty="0"/>
              <a:t>提供了一组操作文件的</a:t>
            </a:r>
            <a:r>
              <a:rPr lang="en-US" altLang="zh-CN" sz="2200" dirty="0"/>
              <a:t>API</a:t>
            </a:r>
          </a:p>
          <a:p>
            <a:pPr lvl="1"/>
            <a:endParaRPr lang="en-US" altLang="zh-CN" sz="2200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A07DD86-4574-9541-9399-7D7443422F7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18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8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1196C-160F-1104-140E-1AC124E2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回顾：文件的</a:t>
            </a:r>
            <a:r>
              <a:rPr kumimoji="1" lang="en-US" altLang="zh-CN" dirty="0"/>
              <a:t>open/read/write</a:t>
            </a:r>
            <a:r>
              <a:rPr kumimoji="1" lang="zh-CN" altLang="en-US" dirty="0"/>
              <a:t>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045AED-AA43-E463-339D-FDCC779B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B2145-1DA2-67A4-AE32-BEB70B93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161504"/>
            <a:ext cx="768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UNIX</a:t>
            </a:r>
            <a:r>
              <a:rPr lang="zh-CN" altLang="en-US" dirty="0"/>
              <a:t>文件系统的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OPEN, READ, WRITE, SEEK, CLOSE</a:t>
            </a:r>
          </a:p>
          <a:p>
            <a:r>
              <a:rPr lang="en-US" altLang="zh-CN" sz="2000" dirty="0"/>
              <a:t>FSYNC</a:t>
            </a:r>
          </a:p>
          <a:p>
            <a:r>
              <a:rPr lang="en-US" altLang="zh-CN" sz="2000" dirty="0"/>
              <a:t>STAT, CHMOD, CHOWN</a:t>
            </a:r>
          </a:p>
          <a:p>
            <a:r>
              <a:rPr lang="en-US" altLang="zh-CN" sz="2000" dirty="0"/>
              <a:t>RENAME, LINK, UNLINK, SYMLINK</a:t>
            </a:r>
          </a:p>
          <a:p>
            <a:r>
              <a:rPr lang="en-US" altLang="zh-CN" sz="2000" dirty="0"/>
              <a:t>MKDIR, CHDIR, CHROOT</a:t>
            </a:r>
          </a:p>
          <a:p>
            <a:r>
              <a:rPr lang="en-US" altLang="zh-CN" sz="2000" dirty="0"/>
              <a:t>MOUNT, UNMOUNT</a:t>
            </a:r>
          </a:p>
          <a:p>
            <a:r>
              <a:rPr lang="en-US" altLang="zh-CN" sz="2000" dirty="0"/>
              <a:t>….</a:t>
            </a:r>
            <a:endParaRPr lang="zh-CN" altLang="en-US" sz="2000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315FA61-8901-B549-B657-C9EAE3269AB0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20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3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文件系统的位置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z="1050" smtClean="0"/>
              <a:t>21</a:t>
            </a:fld>
            <a:endParaRPr lang="zh-CN" altLang="en-US" sz="10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BE5273-25C2-6C47-AA54-F553CE8D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5" y="1351194"/>
            <a:ext cx="4245723" cy="390342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357444" y="1423504"/>
            <a:ext cx="1912703" cy="1339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OPEN("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a.txt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", "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rw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READ(…)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WRITE(…)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…</a:t>
            </a:r>
            <a:endParaRPr lang="zh-CN" altLang="en-US" sz="1600" dirty="0"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57444" y="4369668"/>
            <a:ext cx="2329356" cy="699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READ(block-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addr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buf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WRITE(block-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addr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buf</a:t>
            </a:r>
            <a:r>
              <a:rPr lang="en-US" altLang="zh-CN" sz="1600" dirty="0"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)</a:t>
            </a:r>
            <a:endParaRPr lang="zh-CN" altLang="en-US" sz="1600" dirty="0"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0657AE-3840-D240-AFE2-9F371BC09CC4}"/>
              </a:ext>
            </a:extLst>
          </p:cNvPr>
          <p:cNvSpPr/>
          <p:nvPr/>
        </p:nvSpPr>
        <p:spPr>
          <a:xfrm>
            <a:off x="251520" y="4580886"/>
            <a:ext cx="1980029" cy="905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存储设备可以被抽象为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4KB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的块组成的数组，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  <a:cs typeface="Arial" panose="020B0604020202020204" pitchFamily="34" charset="0"/>
              </a:rPr>
              <a:t>以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64-bit</a:t>
            </a:r>
            <a:r>
              <a:rPr lang="zh-CN" altLang="en-US" sz="1400" dirty="0">
                <a:latin typeface="+mn-ea"/>
                <a:cs typeface="Arial" panose="020B0604020202020204" pitchFamily="34" charset="0"/>
              </a:rPr>
              <a:t>的块号为索引</a:t>
            </a:r>
          </a:p>
        </p:txBody>
      </p:sp>
    </p:spTree>
    <p:extLst>
      <p:ext uri="{BB962C8B-B14F-4D97-AF65-F5344CB8AC3E}">
        <p14:creationId xmlns:p14="http://schemas.microsoft.com/office/powerpoint/2010/main" val="43084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inode</a:t>
            </a:r>
            <a:r>
              <a:rPr lang="zh-CN" altLang="en-US" dirty="0"/>
              <a:t>：文件的元数据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8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E2852FC-C57B-6547-B7EE-A419481C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2" y="3433564"/>
            <a:ext cx="6765636" cy="1500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09AA3-C0D6-3647-852E-DFFB2FDB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inode</a:t>
            </a:r>
            <a:r>
              <a:rPr kumimoji="1" lang="zh-CN" altLang="en-US" dirty="0"/>
              <a:t>之前：一个简单的文件系统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51728-7331-7C4D-BF40-F1C4A6CD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文件系统的特性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文件数量固定：</a:t>
            </a:r>
            <a:r>
              <a:rPr kumimoji="1" lang="en-US" altLang="zh-CN" sz="1800" dirty="0"/>
              <a:t>10 </a:t>
            </a:r>
            <a:r>
              <a:rPr kumimoji="1" lang="zh-CN" altLang="en-US" sz="1800" dirty="0"/>
              <a:t>个文件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文件名固定：从 “</a:t>
            </a:r>
            <a:r>
              <a:rPr kumimoji="1" lang="en-US" altLang="zh-CN" sz="1800" dirty="0"/>
              <a:t>0”</a:t>
            </a:r>
            <a:r>
              <a:rPr kumimoji="1" lang="zh-CN" altLang="en-US" sz="1800" dirty="0"/>
              <a:t>到“</a:t>
            </a:r>
            <a:r>
              <a:rPr kumimoji="1" lang="en-US" altLang="zh-CN" sz="1800" dirty="0"/>
              <a:t>9”</a:t>
            </a:r>
          </a:p>
          <a:p>
            <a:pPr lvl="1"/>
            <a:r>
              <a:rPr kumimoji="1" lang="zh-CN" altLang="en-US" sz="1800" dirty="0"/>
              <a:t>每个文件的大小固定为 </a:t>
            </a:r>
            <a:r>
              <a:rPr kumimoji="1" lang="en-US" altLang="zh-CN" sz="1800" dirty="0"/>
              <a:t>4 </a:t>
            </a:r>
            <a:r>
              <a:rPr kumimoji="1" lang="en" altLang="zh-CN" sz="1800" dirty="0"/>
              <a:t>KB</a:t>
            </a:r>
          </a:p>
          <a:p>
            <a:pPr lvl="1"/>
            <a:r>
              <a:rPr kumimoji="1" lang="en-US" altLang="zh-CN" sz="1800" dirty="0"/>
              <a:t>10</a:t>
            </a:r>
            <a:r>
              <a:rPr kumimoji="1" lang="zh-CN" altLang="en-US" sz="1800" dirty="0"/>
              <a:t>个文件在磁盘上是连续的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993FF-8761-0942-B6F2-18920DCE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4D43B1B-0898-B043-9E9C-B81016902026}"/>
              </a:ext>
            </a:extLst>
          </p:cNvPr>
          <p:cNvSpPr txBox="1">
            <a:spLocks/>
          </p:cNvSpPr>
          <p:nvPr/>
        </p:nvSpPr>
        <p:spPr>
          <a:xfrm>
            <a:off x="4572000" y="1333501"/>
            <a:ext cx="4536504" cy="37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文件系统的操作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文件查找：文件名就是磁盘块号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文件读写：即对相应磁盘块的读写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文件删除：不支持</a:t>
            </a:r>
            <a:endParaRPr kumimoji="1" lang="en-US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B688C-2FA4-DF48-81E4-482E0B9A5A17}"/>
              </a:ext>
            </a:extLst>
          </p:cNvPr>
          <p:cNvSpPr txBox="1"/>
          <p:nvPr/>
        </p:nvSpPr>
        <p:spPr>
          <a:xfrm>
            <a:off x="539552" y="5124664"/>
            <a:ext cx="806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accent3"/>
                </a:solidFill>
              </a:rPr>
              <a:t>把磁盘抽象为一个大数组，块号就是磁盘的索引，每个块大小为</a:t>
            </a:r>
            <a:r>
              <a:rPr kumimoji="1" lang="en-US" altLang="zh-CN" sz="1800" dirty="0">
                <a:solidFill>
                  <a:schemeClr val="accent3"/>
                </a:solidFill>
              </a:rPr>
              <a:t>4KB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4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09AA3-C0D6-3647-852E-DFFB2FDB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简单文件系统的改进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51728-7331-7C4D-BF40-F1C4A6CD1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增加文件的数量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假设使用一个容量为 </a:t>
            </a:r>
            <a:r>
              <a:rPr kumimoji="1" lang="en-US" altLang="zh-CN" sz="1800" dirty="0"/>
              <a:t>1 G</a:t>
            </a:r>
            <a:r>
              <a:rPr kumimoji="1" lang="en" altLang="zh-CN" sz="1800" dirty="0"/>
              <a:t>B </a:t>
            </a:r>
            <a:r>
              <a:rPr kumimoji="1" lang="zh-CN" altLang="en-US" sz="1800" dirty="0"/>
              <a:t>的磁盘，最多保存 </a:t>
            </a:r>
            <a:r>
              <a:rPr kumimoji="1" lang="en-US" altLang="zh-CN" sz="1800" dirty="0"/>
              <a:t>1 G</a:t>
            </a:r>
            <a:r>
              <a:rPr kumimoji="1" lang="en" altLang="zh-CN" sz="1800" dirty="0"/>
              <a:t>B / 4 KB = 256 </a:t>
            </a:r>
            <a:r>
              <a:rPr kumimoji="1" lang="en-US" altLang="zh-CN" sz="1800" dirty="0"/>
              <a:t>K</a:t>
            </a:r>
            <a:r>
              <a:rPr kumimoji="1" lang="zh-CN" altLang="en-US" sz="1800" dirty="0"/>
              <a:t>个文件</a:t>
            </a:r>
            <a:endParaRPr kumimoji="1" lang="en-US" altLang="zh-CN" sz="1800" dirty="0"/>
          </a:p>
          <a:p>
            <a:r>
              <a:rPr kumimoji="1" lang="zh-CN" altLang="en-US" sz="2000" dirty="0"/>
              <a:t>支持文件删除操作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引入文件位图（</a:t>
            </a:r>
            <a:r>
              <a:rPr kumimoji="1" lang="en-US" altLang="zh-CN" sz="1800" dirty="0"/>
              <a:t>bitmap</a:t>
            </a:r>
            <a:r>
              <a:rPr kumimoji="1" lang="zh-CN" altLang="en-US" sz="1800" dirty="0"/>
              <a:t>），大小为</a:t>
            </a:r>
            <a:r>
              <a:rPr kumimoji="1" lang="en-US" altLang="zh-CN" sz="1800" dirty="0"/>
              <a:t>256 × 1024 × 1b 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8 × 4KB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32KB</a:t>
            </a:r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对应一个文件，若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为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表示不存在，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为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表示存在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删除文件时，将该文件对应的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pPr lvl="1"/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993FF-8761-0942-B6F2-18920DCE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387807-EC6E-BF43-B59C-D8B9FDD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2" y="4019729"/>
            <a:ext cx="6245475" cy="1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E758E-B41D-5A46-99FE-36FA975B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简单文件系统的限制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BB097-41B1-604E-B6DD-9BDDFB052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文件大小固定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无法支持大于一个磁盘块（</a:t>
            </a:r>
            <a:r>
              <a:rPr kumimoji="1" lang="en-US" altLang="zh-CN" sz="2000" dirty="0"/>
              <a:t>4KB</a:t>
            </a:r>
            <a:r>
              <a:rPr kumimoji="1" lang="zh-CN" altLang="en-US" sz="2000" dirty="0"/>
              <a:t>）的文件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文件系统依赖文件数据存储的连续性</a:t>
            </a:r>
            <a:endParaRPr kumimoji="1" lang="en-US" altLang="zh-CN" sz="2000" dirty="0"/>
          </a:p>
          <a:p>
            <a:r>
              <a:rPr kumimoji="1" lang="zh-CN" altLang="en-US" sz="2400" dirty="0"/>
              <a:t>文件名固定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只能用磁盘块号来表示文件名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4B9DC-A135-C841-980A-37536233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1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：记录文件多个磁盘块的位置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389E2-1B5B-2341-AD0A-8FFD754E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引入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index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node</a:t>
            </a:r>
          </a:p>
          <a:p>
            <a:pPr lvl="1"/>
            <a:r>
              <a:rPr kumimoji="1" lang="zh-CN" altLang="en-US" sz="1800" dirty="0"/>
              <a:t>记录多个磁盘块号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头部记录文件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每个文件对应一个</a:t>
            </a:r>
            <a:r>
              <a:rPr kumimoji="1" lang="en-US" altLang="zh-CN" sz="1800" dirty="0"/>
              <a:t>inode</a:t>
            </a:r>
          </a:p>
          <a:p>
            <a:pPr lvl="1"/>
            <a:r>
              <a:rPr kumimoji="1" lang="zh-CN" altLang="en-US" sz="1800" dirty="0"/>
              <a:t>称为文件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元数据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Metadata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文件读写操作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给定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和文件内偏移（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计算出对应的磁盘块号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若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超出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则返回错误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89145-34EE-2646-B466-5076FBC1A01C}"/>
              </a:ext>
            </a:extLst>
          </p:cNvPr>
          <p:cNvSpPr/>
          <p:nvPr/>
        </p:nvSpPr>
        <p:spPr bwMode="auto">
          <a:xfrm>
            <a:off x="6546864" y="2077581"/>
            <a:ext cx="533400" cy="39687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100" dirty="0">
                <a:solidFill>
                  <a:schemeClr val="tx1"/>
                </a:solidFill>
                <a:cs typeface="宋体" charset="0"/>
              </a:rPr>
              <a:t>size</a:t>
            </a:r>
            <a:endParaRPr lang="zh-CN" altLang="en-US" sz="1100" dirty="0">
              <a:solidFill>
                <a:schemeClr val="tx1"/>
              </a:solidFill>
              <a:cs typeface="宋体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BAB58E-AA9F-304F-B185-5997D3EE41AA}"/>
              </a:ext>
            </a:extLst>
          </p:cNvPr>
          <p:cNvSpPr/>
          <p:nvPr/>
        </p:nvSpPr>
        <p:spPr bwMode="auto">
          <a:xfrm>
            <a:off x="6546864" y="24744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08081B-05C9-CF43-8167-C7C848038679}"/>
              </a:ext>
            </a:extLst>
          </p:cNvPr>
          <p:cNvSpPr/>
          <p:nvPr/>
        </p:nvSpPr>
        <p:spPr bwMode="auto">
          <a:xfrm>
            <a:off x="6546864" y="26649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5B4BC9-454A-2049-8A9E-889F4BECBA39}"/>
              </a:ext>
            </a:extLst>
          </p:cNvPr>
          <p:cNvSpPr/>
          <p:nvPr/>
        </p:nvSpPr>
        <p:spPr bwMode="auto">
          <a:xfrm>
            <a:off x="6546864" y="2847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7F903-450C-A643-85CD-6C6BE348E2FF}"/>
              </a:ext>
            </a:extLst>
          </p:cNvPr>
          <p:cNvSpPr/>
          <p:nvPr/>
        </p:nvSpPr>
        <p:spPr bwMode="auto">
          <a:xfrm>
            <a:off x="6546864" y="30380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6588EA-86C0-E240-8DC9-3A475A68B3E5}"/>
              </a:ext>
            </a:extLst>
          </p:cNvPr>
          <p:cNvSpPr/>
          <p:nvPr/>
        </p:nvSpPr>
        <p:spPr bwMode="auto">
          <a:xfrm>
            <a:off x="6546864" y="3228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8D4DE-11A3-CA4A-AC60-8525D3F9575C}"/>
              </a:ext>
            </a:extLst>
          </p:cNvPr>
          <p:cNvSpPr/>
          <p:nvPr/>
        </p:nvSpPr>
        <p:spPr bwMode="auto">
          <a:xfrm>
            <a:off x="6546864" y="3416372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1ADBF1FF-59A1-AF4A-83FD-118BC82C049C}"/>
              </a:ext>
            </a:extLst>
          </p:cNvPr>
          <p:cNvSpPr/>
          <p:nvPr/>
        </p:nvSpPr>
        <p:spPr>
          <a:xfrm>
            <a:off x="6333544" y="2077581"/>
            <a:ext cx="144016" cy="1529291"/>
          </a:xfrm>
          <a:prstGeom prst="leftBrace">
            <a:avLst>
              <a:gd name="adj1" fmla="val 84288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3ADED3-B29B-A442-BE47-EB79CE3E8FE6}"/>
              </a:ext>
            </a:extLst>
          </p:cNvPr>
          <p:cNvSpPr/>
          <p:nvPr/>
        </p:nvSpPr>
        <p:spPr bwMode="auto">
          <a:xfrm>
            <a:off x="8061736" y="167925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1241EC-90BD-BB4F-B91B-1AE2DD38AFED}"/>
              </a:ext>
            </a:extLst>
          </p:cNvPr>
          <p:cNvSpPr/>
          <p:nvPr/>
        </p:nvSpPr>
        <p:spPr bwMode="auto">
          <a:xfrm>
            <a:off x="8061736" y="2377934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14F37-EEDF-3C4F-85D1-D972BE3B6655}"/>
              </a:ext>
            </a:extLst>
          </p:cNvPr>
          <p:cNvSpPr/>
          <p:nvPr/>
        </p:nvSpPr>
        <p:spPr bwMode="auto">
          <a:xfrm>
            <a:off x="8061736" y="3145484"/>
            <a:ext cx="533400" cy="55033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F1EC2D-2374-724F-BB48-CCCC693442F6}"/>
              </a:ext>
            </a:extLst>
          </p:cNvPr>
          <p:cNvSpPr/>
          <p:nvPr/>
        </p:nvSpPr>
        <p:spPr bwMode="auto">
          <a:xfrm>
            <a:off x="8061736" y="390669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cxnSp>
        <p:nvCxnSpPr>
          <p:cNvPr id="19" name="肘形连接符 110">
            <a:extLst>
              <a:ext uri="{FF2B5EF4-FFF2-40B4-BE49-F238E27FC236}">
                <a16:creationId xmlns:a16="http://schemas.microsoft.com/office/drawing/2014/main" id="{CF49F586-F0A1-8145-BA47-54860EE4638E}"/>
              </a:ext>
            </a:extLst>
          </p:cNvPr>
          <p:cNvCxnSpPr>
            <a:cxnSpLocks noChangeShapeType="1"/>
            <a:stCxn id="11" idx="3"/>
            <a:endCxn id="18" idx="1"/>
          </p:cNvCxnSpPr>
          <p:nvPr/>
        </p:nvCxnSpPr>
        <p:spPr bwMode="auto">
          <a:xfrm>
            <a:off x="7080264" y="3511622"/>
            <a:ext cx="981472" cy="6695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肘形连接符 110">
            <a:extLst>
              <a:ext uri="{FF2B5EF4-FFF2-40B4-BE49-F238E27FC236}">
                <a16:creationId xmlns:a16="http://schemas.microsoft.com/office/drawing/2014/main" id="{30732D6B-0371-244F-9F43-ADC300D1340B}"/>
              </a:ext>
            </a:extLst>
          </p:cNvPr>
          <p:cNvCxnSpPr>
            <a:cxnSpLocks noChangeShapeType="1"/>
            <a:stCxn id="6" idx="3"/>
            <a:endCxn id="15" idx="1"/>
          </p:cNvCxnSpPr>
          <p:nvPr/>
        </p:nvCxnSpPr>
        <p:spPr bwMode="auto">
          <a:xfrm flipV="1">
            <a:off x="7080264" y="1953762"/>
            <a:ext cx="981472" cy="6159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肘形连接符 110">
            <a:extLst>
              <a:ext uri="{FF2B5EF4-FFF2-40B4-BE49-F238E27FC236}">
                <a16:creationId xmlns:a16="http://schemas.microsoft.com/office/drawing/2014/main" id="{F22B7DAC-1788-2E40-9FFB-69B8C2ECD5AF}"/>
              </a:ext>
            </a:extLst>
          </p:cNvPr>
          <p:cNvCxnSpPr>
            <a:cxnSpLocks noChangeShapeType="1"/>
            <a:stCxn id="7" idx="3"/>
            <a:endCxn id="16" idx="1"/>
          </p:cNvCxnSpPr>
          <p:nvPr/>
        </p:nvCxnSpPr>
        <p:spPr bwMode="auto">
          <a:xfrm flipV="1">
            <a:off x="7080264" y="2652439"/>
            <a:ext cx="981472" cy="1077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肘形连接符 110">
            <a:extLst>
              <a:ext uri="{FF2B5EF4-FFF2-40B4-BE49-F238E27FC236}">
                <a16:creationId xmlns:a16="http://schemas.microsoft.com/office/drawing/2014/main" id="{ED59072C-72EE-C845-9E0C-DEF37A3144E8}"/>
              </a:ext>
            </a:extLst>
          </p:cNvPr>
          <p:cNvCxnSpPr>
            <a:cxnSpLocks noChangeShapeType="1"/>
            <a:stCxn id="10" idx="3"/>
            <a:endCxn id="17" idx="1"/>
          </p:cNvCxnSpPr>
          <p:nvPr/>
        </p:nvCxnSpPr>
        <p:spPr bwMode="auto">
          <a:xfrm>
            <a:off x="7080264" y="3323768"/>
            <a:ext cx="981472" cy="968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283E575-F5BD-4446-9DEA-AC6C47AEFBEA}"/>
              </a:ext>
            </a:extLst>
          </p:cNvPr>
          <p:cNvSpPr txBox="1"/>
          <p:nvPr/>
        </p:nvSpPr>
        <p:spPr>
          <a:xfrm>
            <a:off x="7944948" y="2787764"/>
            <a:ext cx="76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...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06473B-0E0C-3743-9C35-FC33421485D3}"/>
              </a:ext>
            </a:extLst>
          </p:cNvPr>
          <p:cNvSpPr txBox="1"/>
          <p:nvPr/>
        </p:nvSpPr>
        <p:spPr>
          <a:xfrm>
            <a:off x="5508104" y="2646719"/>
            <a:ext cx="91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inode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104272-47BD-E847-9E98-61707F7FC713}"/>
              </a:ext>
            </a:extLst>
          </p:cNvPr>
          <p:cNvSpPr txBox="1"/>
          <p:nvPr/>
        </p:nvSpPr>
        <p:spPr>
          <a:xfrm>
            <a:off x="5004048" y="4576400"/>
            <a:ext cx="399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solidFill>
                  <a:schemeClr val="accent3"/>
                </a:solidFill>
              </a:rPr>
              <a:t>最简</a:t>
            </a:r>
            <a:r>
              <a:rPr kumimoji="1" lang="en-US" altLang="zh-CN" dirty="0">
                <a:solidFill>
                  <a:schemeClr val="accent3"/>
                </a:solidFill>
              </a:rPr>
              <a:t>inode</a:t>
            </a:r>
            <a:r>
              <a:rPr kumimoji="1" lang="zh-CN" altLang="en-US" dirty="0">
                <a:solidFill>
                  <a:schemeClr val="accent3"/>
                </a:solidFill>
              </a:rPr>
              <a:t>，接下来进一步扩展</a:t>
            </a:r>
          </a:p>
        </p:txBody>
      </p:sp>
    </p:spTree>
    <p:extLst>
      <p:ext uri="{BB962C8B-B14F-4D97-AF65-F5344CB8AC3E}">
        <p14:creationId xmlns:p14="http://schemas.microsoft.com/office/powerpoint/2010/main" val="54287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1185257"/>
            <a:ext cx="7432040" cy="43167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C38673-626C-DDA1-5F82-7A739BF5081C}"/>
              </a:ext>
            </a:extLst>
          </p:cNvPr>
          <p:cNvSpPr txBox="1"/>
          <p:nvPr/>
        </p:nvSpPr>
        <p:spPr>
          <a:xfrm>
            <a:off x="0" y="372159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关于元数据</a:t>
            </a:r>
            <a:endParaRPr kumimoji="1" lang="en-US" altLang="zh-CN" dirty="0"/>
          </a:p>
          <a:p>
            <a:r>
              <a:rPr kumimoji="1" lang="zh-CN" altLang="en-US" dirty="0"/>
              <a:t>的元数据</a:t>
            </a:r>
          </a:p>
        </p:txBody>
      </p:sp>
    </p:spTree>
    <p:extLst>
      <p:ext uri="{BB962C8B-B14F-4D97-AF65-F5344CB8AC3E}">
        <p14:creationId xmlns:p14="http://schemas.microsoft.com/office/powerpoint/2010/main" val="370671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6" y="1201316"/>
            <a:ext cx="4395478" cy="255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表：记录所有</a:t>
            </a:r>
            <a:r>
              <a:rPr kumimoji="1" lang="en-US" altLang="zh-CN" sz="2000" dirty="0"/>
              <a:t>inode</a:t>
            </a:r>
          </a:p>
          <a:p>
            <a:pPr lvl="1"/>
            <a:r>
              <a:rPr kumimoji="1" lang="zh-CN" altLang="en-US" sz="1800" dirty="0"/>
              <a:t>可以看成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的大数组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使用作为索引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此时，</a:t>
            </a:r>
            <a:r>
              <a:rPr kumimoji="1" lang="en-US" altLang="zh-CN" sz="1800" dirty="0">
                <a:solidFill>
                  <a:srgbClr val="FF0000"/>
                </a:solidFill>
              </a:rPr>
              <a:t>inode</a:t>
            </a:r>
            <a:r>
              <a:rPr kumimoji="1" lang="zh-CN" altLang="en-US" sz="1800" dirty="0">
                <a:solidFill>
                  <a:srgbClr val="FF0000"/>
                </a:solidFill>
              </a:rPr>
              <a:t>号即为文件名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分配信息（位图）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记录哪些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已分配，哪些空闲</a:t>
            </a:r>
            <a:endParaRPr kumimoji="1" lang="en-US" altLang="zh-CN" sz="1800" dirty="0"/>
          </a:p>
          <a:p>
            <a:r>
              <a:rPr kumimoji="1" lang="zh-CN" altLang="en-US" sz="2000" dirty="0"/>
              <a:t>超级块：</a:t>
            </a:r>
            <a:r>
              <a:rPr kumimoji="1" lang="en-US" altLang="zh-CN" sz="2000" dirty="0"/>
              <a:t>Super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Block</a:t>
            </a:r>
          </a:p>
          <a:p>
            <a:pPr lvl="1"/>
            <a:r>
              <a:rPr kumimoji="1" lang="zh-CN" altLang="en-US" sz="1800" dirty="0"/>
              <a:t>记录磁盘块的大小、其他信息的起始磁盘块位置，等等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是整个文件系统的元数据</a:t>
            </a:r>
            <a:endParaRPr kumimoji="1" lang="en-US" altLang="zh-CN" sz="1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0135EF-4428-7945-9887-A6AE65EC4CCD}"/>
              </a:ext>
            </a:extLst>
          </p:cNvPr>
          <p:cNvSpPr/>
          <p:nvPr/>
        </p:nvSpPr>
        <p:spPr>
          <a:xfrm>
            <a:off x="5004048" y="2569468"/>
            <a:ext cx="28803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47EAF-3DBD-9C4B-A161-2F7EB7533F9F}"/>
              </a:ext>
            </a:extLst>
          </p:cNvPr>
          <p:cNvSpPr/>
          <p:nvPr/>
        </p:nvSpPr>
        <p:spPr>
          <a:xfrm>
            <a:off x="5940152" y="2569468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21B8C4-9FFA-944D-B160-1760842826F1}"/>
              </a:ext>
            </a:extLst>
          </p:cNvPr>
          <p:cNvSpPr/>
          <p:nvPr/>
        </p:nvSpPr>
        <p:spPr>
          <a:xfrm>
            <a:off x="6553200" y="2569468"/>
            <a:ext cx="89912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114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74345"/>
            <a:ext cx="3632626" cy="21099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文件系统的基本操作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499176" cy="4152633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加载文件系统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首先读取超级块，然后找到其他信息</a:t>
            </a:r>
            <a:endParaRPr kumimoji="1" lang="en-US" altLang="zh-CN" sz="1800" dirty="0"/>
          </a:p>
          <a:p>
            <a:r>
              <a:rPr kumimoji="1" lang="zh-CN" altLang="en-US" sz="2000" dirty="0"/>
              <a:t>创建新文件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分配信息找到空闲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，</a:t>
            </a:r>
            <a:r>
              <a:rPr kumimoji="1" lang="zh-CN" altLang="en-US" sz="1800" dirty="0">
                <a:highlight>
                  <a:srgbClr val="FFFF00"/>
                </a:highlight>
              </a:rPr>
              <a:t>将</a:t>
            </a:r>
            <a:r>
              <a:rPr kumimoji="1" lang="en-US" altLang="zh-CN" sz="1800" dirty="0">
                <a:highlight>
                  <a:srgbClr val="FFFF00"/>
                </a:highlight>
              </a:rPr>
              <a:t>inode</a:t>
            </a:r>
            <a:r>
              <a:rPr kumimoji="1" lang="zh-CN" altLang="en-US" sz="1800" dirty="0">
                <a:highlight>
                  <a:srgbClr val="FFFF00"/>
                </a:highlight>
              </a:rPr>
              <a:t>对应的</a:t>
            </a:r>
            <a:r>
              <a:rPr kumimoji="1" lang="en-US" altLang="zh-CN" sz="1800" dirty="0">
                <a:highlight>
                  <a:srgbClr val="FFFF00"/>
                </a:highlight>
              </a:rPr>
              <a:t>bit</a:t>
            </a:r>
            <a:r>
              <a:rPr kumimoji="1" lang="zh-CN" altLang="en-US" sz="1800" dirty="0">
                <a:highlight>
                  <a:srgbClr val="FFFF00"/>
                </a:highlight>
              </a:rPr>
              <a:t>设置为</a:t>
            </a:r>
            <a:r>
              <a:rPr kumimoji="1" lang="en-US" altLang="zh-CN" sz="1800" dirty="0">
                <a:highlight>
                  <a:srgbClr val="FFFF00"/>
                </a:highlight>
              </a:rPr>
              <a:t>1</a:t>
            </a:r>
          </a:p>
          <a:p>
            <a:pPr lvl="1"/>
            <a:r>
              <a:rPr kumimoji="1" lang="zh-CN" altLang="en-US" sz="1800" dirty="0"/>
              <a:t>返回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表中的索引，作为文件名</a:t>
            </a:r>
            <a:endParaRPr kumimoji="1" lang="en-US" altLang="zh-CN" sz="1800" dirty="0"/>
          </a:p>
          <a:p>
            <a:r>
              <a:rPr kumimoji="1" lang="zh-CN" altLang="en-US" sz="2000" dirty="0"/>
              <a:t>查找文件（根据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号定位该</a:t>
            </a:r>
            <a:r>
              <a:rPr kumimoji="1" lang="en-US" altLang="zh-CN" sz="1800" dirty="0"/>
              <a:t>inode</a:t>
            </a:r>
          </a:p>
          <a:p>
            <a:r>
              <a:rPr kumimoji="1" lang="zh-CN" altLang="en-US" sz="2000" dirty="0"/>
              <a:t>删除文件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分配表中，将该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3501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回顾：四个</a:t>
            </a:r>
            <a:r>
              <a:rPr lang="en-CN"/>
              <a:t>场景与同步原语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F51252-50C5-1E49-BDC2-E54FAA0FF686}"/>
              </a:ext>
            </a:extLst>
          </p:cNvPr>
          <p:cNvGraphicFramePr>
            <a:graphicFrameLocks noGrp="1"/>
          </p:cNvGraphicFramePr>
          <p:nvPr/>
        </p:nvGraphicFramePr>
        <p:xfrm>
          <a:off x="534379" y="1129308"/>
          <a:ext cx="8075241" cy="373712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691747">
                  <a:extLst>
                    <a:ext uri="{9D8B030D-6E8A-4147-A177-3AD203B41FA5}">
                      <a16:colId xmlns:a16="http://schemas.microsoft.com/office/drawing/2014/main" val="3432491353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2333092894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629810277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同步原语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使用场景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020337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互斥锁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保证对共享资源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互斥访问</a:t>
                      </a:r>
                      <a:endParaRPr lang="zh-CN" altLang="en-US" sz="16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场景一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共享资源互斥访问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38639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读写锁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允许读者线程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并发读取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衍生场景一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读写场景并发读取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11154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条件变量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提供线程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睡眠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与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唤醒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机制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场景二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条件等待与唤醒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173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信号量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协调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有限数量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的消耗与释放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场景三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多资源协调管理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00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02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单级</a:t>
            </a:r>
            <a:r>
              <a:rPr kumimoji="1" lang="en-US" altLang="zh-CN" dirty="0"/>
              <a:t>inode</a:t>
            </a:r>
            <a:r>
              <a:rPr kumimoji="1" lang="zh-CN" altLang="en-US" dirty="0"/>
              <a:t>过大的问题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FA5FE-B197-AB44-B729-802D1655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</a:t>
            </a:r>
            <a:r>
              <a:rPr kumimoji="1" lang="en-US" altLang="zh-CN" sz="2400" dirty="0"/>
              <a:t>4GB</a:t>
            </a:r>
            <a:r>
              <a:rPr kumimoji="1" lang="zh-CN" altLang="en-US" sz="2400" dirty="0"/>
              <a:t>的文件，对应</a:t>
            </a:r>
            <a:r>
              <a:rPr kumimoji="1" lang="en-US" altLang="zh-CN" sz="2400" dirty="0"/>
              <a:t>inode</a:t>
            </a:r>
            <a:r>
              <a:rPr kumimoji="1" lang="zh-CN" altLang="en-US" sz="2400" dirty="0"/>
              <a:t>有多大？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假设磁盘块号（块指针）为</a:t>
            </a:r>
            <a:r>
              <a:rPr kumimoji="1" lang="en-US" altLang="zh-CN" sz="2000" dirty="0"/>
              <a:t>8-Byte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64-bit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inode</a:t>
            </a:r>
            <a:r>
              <a:rPr kumimoji="1" lang="zh-CN" altLang="en-US" sz="2000" dirty="0"/>
              <a:t>大小：</a:t>
            </a:r>
            <a:r>
              <a:rPr kumimoji="1" lang="en-US" altLang="zh-CN" sz="2000" dirty="0"/>
              <a:t>4GB/4KB</a:t>
            </a:r>
            <a:r>
              <a:rPr kumimoji="1" lang="zh-CN" altLang="en-US" sz="2000" dirty="0"/>
              <a:t> * </a:t>
            </a:r>
            <a:r>
              <a:rPr kumimoji="1" lang="en-US" altLang="zh-CN" sz="2000" dirty="0"/>
              <a:t>8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8MB</a:t>
            </a:r>
          </a:p>
          <a:p>
            <a:pPr lvl="1"/>
            <a:r>
              <a:rPr kumimoji="1" lang="zh-CN" altLang="en-US" sz="2000" dirty="0"/>
              <a:t>若文件大小为</a:t>
            </a:r>
            <a:r>
              <a:rPr kumimoji="1" lang="en-US" altLang="zh-CN" sz="2000" dirty="0"/>
              <a:t>4TB</a:t>
            </a:r>
            <a:r>
              <a:rPr kumimoji="1" lang="zh-CN" altLang="en-US" sz="2000" dirty="0"/>
              <a:t>，</a:t>
            </a:r>
            <a:r>
              <a:rPr kumimoji="1" lang="zh-CN" altLang="en-US" sz="2000" dirty="0">
                <a:highlight>
                  <a:srgbClr val="FFFF00"/>
                </a:highlight>
              </a:rPr>
              <a:t>则</a:t>
            </a:r>
            <a:r>
              <a:rPr kumimoji="1" lang="en-US" altLang="zh-CN" sz="2000" dirty="0">
                <a:highlight>
                  <a:srgbClr val="FFFF00"/>
                </a:highlight>
              </a:rPr>
              <a:t>inode</a:t>
            </a:r>
            <a:r>
              <a:rPr kumimoji="1" lang="zh-CN" altLang="en-US" sz="2000" dirty="0">
                <a:highlight>
                  <a:srgbClr val="FFFF00"/>
                </a:highlight>
              </a:rPr>
              <a:t>大小为</a:t>
            </a:r>
            <a:r>
              <a:rPr kumimoji="1" lang="en-US" altLang="zh-CN" sz="2000" dirty="0">
                <a:highlight>
                  <a:srgbClr val="FFFF00"/>
                </a:highlight>
              </a:rPr>
              <a:t>8GB</a:t>
            </a:r>
            <a:r>
              <a:rPr kumimoji="1" lang="zh-CN" altLang="en-US" sz="2000" dirty="0">
                <a:highlight>
                  <a:srgbClr val="FFFF00"/>
                </a:highlight>
              </a:rPr>
              <a:t>！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inode</a:t>
            </a:r>
            <a:r>
              <a:rPr kumimoji="1" lang="zh-CN" altLang="en-US" sz="2400" dirty="0"/>
              <a:t>表的假设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一个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记录的所有块指针在磁盘上的空间</a:t>
            </a:r>
            <a:r>
              <a:rPr kumimoji="1" lang="zh-CN" altLang="en-US" sz="2000" dirty="0">
                <a:solidFill>
                  <a:srgbClr val="FF0000"/>
                </a:solidFill>
              </a:rPr>
              <a:t>是连续的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000" dirty="0"/>
              <a:t>多个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在磁盘上的空间是连续的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0FF1D-FC8B-714B-AC5C-D4AE93C5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041347"/>
            <a:ext cx="5171600" cy="3015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8273C8-9606-A74B-976E-CE53F28D6B2E}"/>
              </a:ext>
            </a:extLst>
          </p:cNvPr>
          <p:cNvSpPr txBox="1"/>
          <p:nvPr/>
        </p:nvSpPr>
        <p:spPr>
          <a:xfrm>
            <a:off x="457200" y="1256164"/>
            <a:ext cx="8229600" cy="77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引入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索引块</a:t>
            </a:r>
            <a:r>
              <a:rPr kumimoji="1" lang="zh-CN" altLang="en-US" sz="1800" dirty="0"/>
              <a:t>：指向数据块</a:t>
            </a:r>
            <a:r>
              <a:rPr kumimoji="1" lang="zh-CN" altLang="en-US" dirty="0"/>
              <a:t>；以及</a:t>
            </a:r>
            <a:r>
              <a:rPr kumimoji="1" lang="zh-CN" altLang="en-US" b="1" dirty="0">
                <a:solidFill>
                  <a:schemeClr val="accent1"/>
                </a:solidFill>
              </a:rPr>
              <a:t>二级索引块</a:t>
            </a:r>
            <a:r>
              <a:rPr kumimoji="1" lang="zh-CN" altLang="en-US" dirty="0"/>
              <a:t>：指向索引块；</a:t>
            </a:r>
            <a:r>
              <a:rPr kumimoji="1" lang="en-US" altLang="zh-CN" dirty="0"/>
              <a:t>...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索引块（包括二级索引块）不在</a:t>
            </a:r>
            <a:r>
              <a:rPr lang="en-US" altLang="zh-CN" dirty="0"/>
              <a:t>inode</a:t>
            </a:r>
            <a:r>
              <a:rPr lang="zh-CN" altLang="en-US" dirty="0"/>
              <a:t>表的存储区域，而是在数据区域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91291BB-2476-244F-AFB1-902E2CBA784E}"/>
              </a:ext>
            </a:extLst>
          </p:cNvPr>
          <p:cNvSpPr/>
          <p:nvPr/>
        </p:nvSpPr>
        <p:spPr>
          <a:xfrm rot="5400000">
            <a:off x="4735408" y="3308940"/>
            <a:ext cx="177240" cy="3672408"/>
          </a:xfrm>
          <a:prstGeom prst="rightBrace">
            <a:avLst>
              <a:gd name="adj1" fmla="val 56532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23E2-6C4E-FE4F-ADC8-99B91345C8C2}"/>
              </a:ext>
            </a:extLst>
          </p:cNvPr>
          <p:cNvSpPr txBox="1"/>
          <p:nvPr/>
        </p:nvSpPr>
        <p:spPr>
          <a:xfrm>
            <a:off x="3923928" y="5332245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磁盘的数据区域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29F3D2-862B-F84B-B6DE-C855A62FE802}"/>
              </a:ext>
            </a:extLst>
          </p:cNvPr>
          <p:cNvSpPr txBox="1"/>
          <p:nvPr/>
        </p:nvSpPr>
        <p:spPr>
          <a:xfrm>
            <a:off x="1272018" y="5304172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</a:t>
            </a:r>
            <a:r>
              <a:rPr lang="en-US" altLang="zh-CN" sz="1400" b="1" dirty="0">
                <a:solidFill>
                  <a:schemeClr val="accent1"/>
                </a:solidFill>
              </a:rPr>
              <a:t>inode</a:t>
            </a:r>
            <a:r>
              <a:rPr lang="zh-CN" altLang="en-US" sz="1400" b="1" dirty="0">
                <a:solidFill>
                  <a:schemeClr val="accent1"/>
                </a:solidFill>
              </a:rPr>
              <a:t>表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554F885-A208-0E47-A254-60051D00478E}"/>
              </a:ext>
            </a:extLst>
          </p:cNvPr>
          <p:cNvSpPr/>
          <p:nvPr/>
        </p:nvSpPr>
        <p:spPr>
          <a:xfrm rot="5400000">
            <a:off x="2155506" y="4699723"/>
            <a:ext cx="177240" cy="925016"/>
          </a:xfrm>
          <a:prstGeom prst="rightBrace">
            <a:avLst>
              <a:gd name="adj1" fmla="val 37890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3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ECBE3CA-8806-A344-AB1B-BB0FFB9E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一个多级</a:t>
            </a:r>
            <a:r>
              <a:rPr kumimoji="1" lang="en-US" altLang="zh-CN" sz="2200" dirty="0"/>
              <a:t>inode</a:t>
            </a:r>
            <a:r>
              <a:rPr kumimoji="1" lang="zh-CN" altLang="en-US" sz="2200" dirty="0"/>
              <a:t>占用的空间很少</a:t>
            </a:r>
            <a:endParaRPr kumimoji="1" lang="en-US" altLang="zh-CN" sz="2200" dirty="0"/>
          </a:p>
          <a:p>
            <a:pPr lvl="1"/>
            <a:r>
              <a:rPr kumimoji="1" lang="zh-CN" altLang="en-US" sz="1800" dirty="0"/>
              <a:t>一共只有</a:t>
            </a:r>
            <a:r>
              <a:rPr kumimoji="1" lang="en-US" altLang="zh-CN" sz="1800" dirty="0"/>
              <a:t>15</a:t>
            </a:r>
            <a:r>
              <a:rPr kumimoji="1" lang="zh-CN" altLang="en-US" sz="1800" dirty="0"/>
              <a:t>个指针（即记录磁盘块），这些指针占用</a:t>
            </a:r>
            <a:r>
              <a:rPr kumimoji="1" lang="en-US" altLang="zh-CN" sz="1800" dirty="0"/>
              <a:t>120-Byte</a:t>
            </a:r>
          </a:p>
          <a:p>
            <a:pPr lvl="1"/>
            <a:r>
              <a:rPr kumimoji="1" lang="zh-CN" altLang="en-US" sz="1800" dirty="0"/>
              <a:t>包含</a:t>
            </a:r>
            <a:r>
              <a:rPr kumimoji="1" lang="en-US" altLang="zh-CN" sz="1800" dirty="0"/>
              <a:t>12</a:t>
            </a:r>
            <a:r>
              <a:rPr kumimoji="1" lang="zh-CN" altLang="en-US" sz="1800" dirty="0"/>
              <a:t>个直接指针，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个间接指针，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个二级间接指针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文件最大为：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x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512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=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48K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6M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1G</a:t>
            </a:r>
          </a:p>
          <a:p>
            <a:r>
              <a:rPr kumimoji="1" lang="zh-CN" altLang="en-US" sz="2200" dirty="0"/>
              <a:t>如何支持更大的文件？</a:t>
            </a:r>
            <a:endParaRPr kumimoji="1" lang="en-US" altLang="zh-CN" sz="2200" dirty="0"/>
          </a:p>
          <a:p>
            <a:pPr lvl="1"/>
            <a:r>
              <a:rPr kumimoji="1" lang="zh-CN" altLang="en-US" sz="1800" dirty="0"/>
              <a:t>可以启用三级索引，甚至四级索引</a:t>
            </a:r>
            <a:endParaRPr kumimoji="1" lang="en-US" altLang="zh-CN" sz="1800" dirty="0"/>
          </a:p>
          <a:p>
            <a:endParaRPr kumimoji="1" lang="en-US" altLang="zh-CN" sz="2000" dirty="0"/>
          </a:p>
          <a:p>
            <a:r>
              <a:rPr kumimoji="1" lang="zh-CN" altLang="en-US" sz="2200" dirty="0"/>
              <a:t>思考：多级</a:t>
            </a:r>
            <a:r>
              <a:rPr kumimoji="1" lang="en-US" altLang="zh-CN" sz="2200" dirty="0"/>
              <a:t>inode</a:t>
            </a:r>
            <a:r>
              <a:rPr kumimoji="1" lang="zh-CN" altLang="en-US" sz="2200" dirty="0"/>
              <a:t>和多级页表有什么相似和不同？</a:t>
            </a:r>
            <a:endParaRPr kumimoji="1" lang="en-US" altLang="zh-CN" sz="2200" dirty="0"/>
          </a:p>
          <a:p>
            <a:pPr lvl="1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4788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4A3BB-14D2-1F49-93B2-17049E50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思考：为什么格式化后可用空间变小了？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DEE01-137D-574F-A943-32CCE418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F4FBD-BC58-BB49-8BDB-03E4EA70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1185257"/>
            <a:ext cx="7432040" cy="43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目录</a:t>
            </a:r>
            <a:r>
              <a:rPr lang="zh-CN" altLang="en-US" dirty="0"/>
              <a:t>：也是一种文件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59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912E7-D128-9549-AF36-2DD0C6CB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与文件名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169ADF-0C7F-1240-A6A2-EDE89B5D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D35175B-01CA-AD43-BC67-D4A0364B1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200" dirty="0"/>
              <a:t>inode</a:t>
            </a:r>
            <a:r>
              <a:rPr kumimoji="1" lang="zh-CN" altLang="en-US" sz="2200" dirty="0"/>
              <a:t>本身已经包含了一个文件的所有信息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可以使用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号（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表的索引）作为文件名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给定一个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号，就可以访问文件的所有数据</a:t>
            </a:r>
            <a:endParaRPr kumimoji="1" lang="en-US" altLang="zh-CN" sz="2000" dirty="0"/>
          </a:p>
          <a:p>
            <a:r>
              <a:rPr kumimoji="1" lang="en-US" altLang="zh-CN" sz="2200" dirty="0"/>
              <a:t>inode</a:t>
            </a:r>
            <a:r>
              <a:rPr kumimoji="1" lang="zh-CN" altLang="en-US" sz="2200" dirty="0"/>
              <a:t>作为文件名的缺点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名字很难记住，不够 </a:t>
            </a:r>
            <a:r>
              <a:rPr kumimoji="1" lang="en-US" altLang="zh-CN" sz="2000" dirty="0"/>
              <a:t>user-friendly</a:t>
            </a:r>
          </a:p>
          <a:p>
            <a:pPr lvl="1"/>
            <a:r>
              <a:rPr kumimoji="1" lang="zh-CN" altLang="en-US" sz="2000" dirty="0"/>
              <a:t>名字依赖于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表位置的名字</a:t>
            </a:r>
            <a:endParaRPr kumimoji="1" lang="en-US" altLang="zh-CN" sz="1600" dirty="0"/>
          </a:p>
          <a:p>
            <a:pPr lvl="2"/>
            <a:r>
              <a:rPr kumimoji="1" lang="zh-CN" altLang="en-US" sz="1800" dirty="0"/>
              <a:t>一旦改变了位置，就必须改变文件名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00602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字符串的文件名</a:t>
            </a:r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7B74C3A-76B0-1148-AADF-C12424506C91}" type="slidenum">
              <a:rPr lang="zh-CN" altLang="en-US" sz="14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36</a:t>
            </a:fld>
            <a:endParaRPr lang="en-US" altLang="zh-CN" sz="14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457200" y="1177313"/>
            <a:ext cx="8229600" cy="4320480"/>
          </a:xfrm>
        </p:spPr>
        <p:txBody>
          <a:bodyPr>
            <a:noAutofit/>
          </a:bodyPr>
          <a:lstStyle/>
          <a:p>
            <a:r>
              <a:rPr lang="zh-CN" altLang="en-US" sz="2200" dirty="0">
                <a:ea typeface="Microsoft YaHei" panose="020B0503020204020204" pitchFamily="34" charset="-122"/>
              </a:rPr>
              <a:t>以字符串作为文件名的好处</a:t>
            </a:r>
            <a:endParaRPr lang="en-US" altLang="zh-CN" sz="22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在操作文件时，将文件的元数据隐藏起来，用户无需感知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不依赖特定的存储设备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zh-CN" altLang="en-US" sz="2200" dirty="0">
                <a:ea typeface="Microsoft YaHei" panose="020B0503020204020204" pitchFamily="34" charset="-122"/>
              </a:rPr>
              <a:t>如何实现字符串文件名到</a:t>
            </a:r>
            <a:r>
              <a:rPr lang="en-US" altLang="zh-CN" sz="2200" dirty="0">
                <a:ea typeface="Microsoft YaHei" panose="020B0503020204020204" pitchFamily="34" charset="-122"/>
              </a:rPr>
              <a:t>inode</a:t>
            </a:r>
            <a:r>
              <a:rPr lang="zh-CN" altLang="en-US" sz="2200" dirty="0">
                <a:ea typeface="Microsoft YaHei" panose="020B0503020204020204" pitchFamily="34" charset="-122"/>
              </a:rPr>
              <a:t>号的映射？</a:t>
            </a:r>
            <a:endParaRPr lang="en-US" altLang="zh-CN" sz="22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使用映射表，记录</a:t>
            </a: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字符串到</a:t>
            </a:r>
            <a:r>
              <a:rPr lang="en-US" altLang="zh-CN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inode</a:t>
            </a:r>
            <a:r>
              <a:rPr lang="zh-CN" altLang="en-US" sz="1800" b="1" dirty="0">
                <a:solidFill>
                  <a:schemeClr val="accent1"/>
                </a:solidFill>
                <a:ea typeface="Microsoft YaHei" panose="020B0503020204020204" pitchFamily="34" charset="-122"/>
              </a:rPr>
              <a:t>号的映射</a:t>
            </a:r>
            <a:endParaRPr lang="en-US" altLang="zh-CN" sz="1800" b="1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将该表保存在一类特殊的文件中，称为目录文件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目录本身也是一个文件，同样有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巧妙地复用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机制来实现目录！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endParaRPr lang="en-US" altLang="zh-CN" sz="1800" dirty="0">
              <a:ea typeface="Microsoft YaHei" panose="020B0503020204020204" pitchFamily="34" charset="-122"/>
            </a:endParaRPr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31" y="2814356"/>
            <a:ext cx="2639273" cy="72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368696" y="3649588"/>
            <a:ext cx="2502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目录的内容：与书的目录类似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90AC4-AEF2-B844-8E33-86B7866F8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10" y="4074775"/>
            <a:ext cx="2622194" cy="874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60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72F7-B624-9646-A860-2023ACC6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目录文件与目录项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D5FE8-7C3A-2E4D-ACD6-62AF4EBE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887F61-F744-254B-A521-50C713C9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6"/>
          <a:stretch/>
        </p:blipFill>
        <p:spPr>
          <a:xfrm>
            <a:off x="4427985" y="2269854"/>
            <a:ext cx="4608512" cy="2123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AF46C-2A89-DE40-8C1A-86CAB599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313"/>
            <a:ext cx="5915000" cy="430882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目录中的每条映射称为一个</a:t>
            </a:r>
            <a:r>
              <a:rPr lang="zh-CN" altLang="en-US" sz="2000" dirty="0">
                <a:solidFill>
                  <a:schemeClr val="accent1"/>
                </a:solidFill>
                <a:ea typeface="Microsoft YaHei" panose="020B0503020204020204" pitchFamily="34" charset="-122"/>
              </a:rPr>
              <a:t>目录项</a:t>
            </a:r>
            <a:endParaRPr lang="en-US" altLang="zh-CN" sz="2000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每一条目录项记录了一个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  <a:r>
              <a:rPr lang="zh-CN" altLang="en-US" sz="1600" dirty="0">
                <a:ea typeface="Microsoft YaHei" panose="020B0503020204020204" pitchFamily="34" charset="-122"/>
              </a:rPr>
              <a:t>号与文件名字符串的映射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一个目录可以记录很多目录项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ea typeface="Microsoft YaHei" panose="020B0503020204020204" pitchFamily="34" charset="-122"/>
              </a:rPr>
              <a:t>目录文件的大小（占用空间）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与其记录的文件大小无关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2"/>
            <a:r>
              <a:rPr lang="en-US" altLang="zh-CN" sz="1600" dirty="0">
                <a:ea typeface="Microsoft YaHei" panose="020B0503020204020204" pitchFamily="34" charset="-122"/>
              </a:rPr>
              <a:t>Q</a:t>
            </a:r>
            <a:r>
              <a:rPr lang="zh-CN" altLang="en-US" sz="1600" dirty="0">
                <a:ea typeface="Microsoft YaHei" panose="020B0503020204020204" pitchFamily="34" charset="-122"/>
              </a:rPr>
              <a:t>：与什么因素有关？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“目录” </a:t>
            </a:r>
            <a:r>
              <a:rPr lang="en-US" altLang="zh-CN" sz="1600" dirty="0">
                <a:ea typeface="Microsoft YaHei" panose="020B0503020204020204" pitchFamily="34" charset="-122"/>
              </a:rPr>
              <a:t>VS.</a:t>
            </a:r>
            <a:r>
              <a:rPr lang="zh-CN" altLang="en-US" sz="1600" dirty="0">
                <a:ea typeface="Microsoft YaHei" panose="020B0503020204020204" pitchFamily="34" charset="-122"/>
              </a:rPr>
              <a:t> “文件夹”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ea typeface="Microsoft YaHei" panose="020B0503020204020204" pitchFamily="34" charset="-122"/>
              </a:rPr>
              <a:t>目录支持查找操作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给定一个目录文件和字符串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在目录文件中查找字符串，并返回对应的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</a:p>
        </p:txBody>
      </p:sp>
    </p:spTree>
    <p:extLst>
      <p:ext uri="{BB962C8B-B14F-4D97-AF65-F5344CB8AC3E}">
        <p14:creationId xmlns:p14="http://schemas.microsoft.com/office/powerpoint/2010/main" val="1539789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0EF6C-D4CA-434A-BEFD-4B67821E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目录的递归与根目录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A19DC-DC23-2F46-9212-E235725FF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000" dirty="0"/>
              <a:t>目录中可以记录子目录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因为目录本身也是一个文件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通过“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”来分割父目录和子目录</a:t>
            </a:r>
            <a:endParaRPr kumimoji="1" lang="en-US" altLang="zh-CN" sz="1800" dirty="0"/>
          </a:p>
          <a:p>
            <a:r>
              <a:rPr kumimoji="1" lang="zh-CN" altLang="en-US" sz="2000" dirty="0"/>
              <a:t>最顶端的目录没有目录名（文件名）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被称为“根目录”（</a:t>
            </a:r>
            <a:r>
              <a:rPr kumimoji="1" lang="en-US" altLang="zh-CN" sz="1800" dirty="0"/>
              <a:t>root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根目录没有文件名，在“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”的前面什么都没有</a:t>
            </a:r>
            <a:endParaRPr kumimoji="1" lang="en-US" altLang="zh-CN" sz="1800" dirty="0"/>
          </a:p>
          <a:p>
            <a:r>
              <a:rPr kumimoji="1" lang="zh-CN" altLang="en-US" sz="2000" dirty="0"/>
              <a:t>绝对路径和相对路径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绝对路径：如“</a:t>
            </a:r>
            <a:r>
              <a:rPr kumimoji="1" lang="en-US" altLang="zh-CN" sz="1800" dirty="0"/>
              <a:t>/home/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相对路径：如“</a:t>
            </a:r>
            <a:r>
              <a:rPr kumimoji="1" lang="en-US" altLang="zh-CN" sz="1800" dirty="0"/>
              <a:t>./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”或“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7793A-52D1-9B4D-A66A-B4FEC648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34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</p:spTree>
    <p:extLst>
      <p:ext uri="{BB962C8B-B14F-4D97-AF65-F5344CB8AC3E}">
        <p14:creationId xmlns:p14="http://schemas.microsoft.com/office/powerpoint/2010/main" val="128162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08268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回顾：生产者消费者问题的另一种实现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83AD-0F3D-C449-A2A8-28435278C93C}"/>
              </a:ext>
            </a:extLst>
          </p:cNvPr>
          <p:cNvSpPr/>
          <p:nvPr/>
        </p:nvSpPr>
        <p:spPr>
          <a:xfrm>
            <a:off x="516926" y="1561356"/>
            <a:ext cx="92396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latin typeface="Courier" pitchFamily="2" charset="0"/>
              </a:rPr>
              <a:t>	while (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empty_slot </a:t>
            </a:r>
            <a:r>
              <a:rPr lang="en-CN" sz="1600" dirty="0">
                <a:latin typeface="Courier" pitchFamily="2" charset="0"/>
              </a:rPr>
              <a:t>== 0) 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>
                <a:latin typeface="Courier" pitchFamily="2" charset="0"/>
              </a:rPr>
              <a:t>	</a:t>
            </a:r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cond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_wait(&amp;empty_cond, &amp;empty_slot_lock);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</a:t>
            </a:r>
            <a:r>
              <a:rPr lang="en-CN" sz="1600">
                <a:solidFill>
                  <a:schemeClr val="accent5"/>
                </a:solidFill>
                <a:latin typeface="Courier" pitchFamily="2" charset="0"/>
              </a:rPr>
              <a:t>_slot</a:t>
            </a:r>
            <a:r>
              <a:rPr lang="en-CN" sz="1600">
                <a:latin typeface="Courier" pitchFamily="2" charset="0"/>
              </a:rPr>
              <a:t>--;</a:t>
            </a:r>
            <a:r>
              <a:rPr lang="zh-CN" altLang="en-US" sz="1600" dirty="0">
                <a:latin typeface="Courier" pitchFamily="2" charset="0"/>
              </a:rPr>
              <a:t> 消耗在这里，只有一个</a:t>
            </a:r>
            <a:r>
              <a:rPr lang="en-US" altLang="zh-CN" sz="1600" dirty="0">
                <a:latin typeface="Courier" pitchFamily="2" charset="0"/>
              </a:rPr>
              <a:t>slot</a:t>
            </a:r>
            <a:r>
              <a:rPr lang="zh-CN" altLang="en-US" sz="1600" dirty="0">
                <a:latin typeface="Courier" pitchFamily="2" charset="0"/>
              </a:rPr>
              <a:t>，刚跳出来就</a:t>
            </a:r>
            <a:r>
              <a:rPr lang="en-US" altLang="zh-CN" sz="1600" dirty="0">
                <a:latin typeface="Courier" pitchFamily="2" charset="0"/>
              </a:rPr>
              <a:t>—</a:t>
            </a:r>
            <a:r>
              <a:rPr lang="zh-CN" altLang="en-US" sz="1600" dirty="0">
                <a:latin typeface="Courier" pitchFamily="2" charset="0"/>
              </a:rPr>
              <a:t>所以</a:t>
            </a:r>
            <a:r>
              <a:rPr lang="en-US" altLang="zh-CN" sz="1600" dirty="0" err="1">
                <a:latin typeface="Courier" pitchFamily="2" charset="0"/>
              </a:rPr>
              <a:t>buffer_add</a:t>
            </a:r>
            <a:r>
              <a:rPr lang="zh-CN" altLang="en-US" sz="1600" dirty="0">
                <a:latin typeface="Courier" pitchFamily="2" charset="0"/>
              </a:rPr>
              <a:t>不用锁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CF80A-8C1D-204A-9EE1-30DC5AD6636C}"/>
              </a:ext>
            </a:extLst>
          </p:cNvPr>
          <p:cNvSpPr txBox="1"/>
          <p:nvPr/>
        </p:nvSpPr>
        <p:spPr>
          <a:xfrm>
            <a:off x="513750" y="1021872"/>
            <a:ext cx="13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生产者：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FF294-4086-F449-828E-7D8D6E2DEEBD}"/>
              </a:ext>
            </a:extLst>
          </p:cNvPr>
          <p:cNvSpPr/>
          <p:nvPr/>
        </p:nvSpPr>
        <p:spPr>
          <a:xfrm>
            <a:off x="2171343" y="1021872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使用</a:t>
            </a:r>
            <a:r>
              <a:rPr lang="zh-CN" altLang="en-US" dirty="0"/>
              <a:t> </a:t>
            </a:r>
            <a:r>
              <a:rPr lang="en-US" b="1" dirty="0" err="1"/>
              <a:t>互斥锁</a:t>
            </a:r>
            <a:r>
              <a:rPr lang="zh-CN" altLang="en-US" dirty="0"/>
              <a:t> 搭配 </a:t>
            </a:r>
            <a:r>
              <a:rPr lang="en-US" b="1" dirty="0"/>
              <a:t>条件变量</a:t>
            </a:r>
            <a:r>
              <a:rPr lang="zh-CN" altLang="en-US" dirty="0"/>
              <a:t> </a:t>
            </a:r>
            <a:r>
              <a:rPr lang="en-US" dirty="0"/>
              <a:t>完成</a:t>
            </a:r>
            <a:r>
              <a:rPr lang="en-US" b="1" dirty="0"/>
              <a:t>资源的等待与消耗</a:t>
            </a:r>
            <a:endParaRPr lang="en-C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65265-C0B8-964F-95A0-90C5352B487D}"/>
              </a:ext>
            </a:extLst>
          </p:cNvPr>
          <p:cNvSpPr/>
          <p:nvPr/>
        </p:nvSpPr>
        <p:spPr>
          <a:xfrm>
            <a:off x="513750" y="4460210"/>
            <a:ext cx="826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当前实现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dirty="0" err="1">
                <a:solidFill>
                  <a:schemeClr val="accent1"/>
                </a:solidFill>
              </a:rPr>
              <a:t>需要单独创建互斥锁</a:t>
            </a:r>
            <a:r>
              <a:rPr lang="zh-CN" altLang="en-US" dirty="0">
                <a:solidFill>
                  <a:schemeClr val="accent1"/>
                </a:solidFill>
              </a:rPr>
              <a:t>与条件变量，并手动通过计数器来管理资源数量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3C70E6-8A3E-9C45-8B9D-E25EF5840994}"/>
              </a:ext>
            </a:extLst>
          </p:cNvPr>
          <p:cNvSpPr/>
          <p:nvPr/>
        </p:nvSpPr>
        <p:spPr>
          <a:xfrm>
            <a:off x="1284786" y="4874181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为何不提出新的同步原语</a:t>
            </a:r>
            <a:r>
              <a:rPr lang="zh-CN" altLang="en-US" dirty="0"/>
              <a:t>，便于在多个线程之间</a:t>
            </a:r>
            <a:r>
              <a:rPr lang="zh-CN" altLang="en-US" b="1" dirty="0"/>
              <a:t>管理资源</a:t>
            </a:r>
            <a:endParaRPr lang="en-CN" b="1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67ECC5EE-96EF-614C-9B50-9611373AF466}"/>
              </a:ext>
            </a:extLst>
          </p:cNvPr>
          <p:cNvSpPr/>
          <p:nvPr/>
        </p:nvSpPr>
        <p:spPr>
          <a:xfrm>
            <a:off x="1308783" y="2129502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A5B3F9D-19D3-7A4B-8AD0-FBE06E63083B}"/>
              </a:ext>
            </a:extLst>
          </p:cNvPr>
          <p:cNvSpPr/>
          <p:nvPr/>
        </p:nvSpPr>
        <p:spPr>
          <a:xfrm>
            <a:off x="1311154" y="2616258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AA0800F-926B-4040-8143-32F4E132773F}"/>
              </a:ext>
            </a:extLst>
          </p:cNvPr>
          <p:cNvSpPr/>
          <p:nvPr/>
        </p:nvSpPr>
        <p:spPr>
          <a:xfrm>
            <a:off x="1308783" y="3103014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98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6AB17A-046F-BC4B-B1C7-D2DC91B51F39}"/>
              </a:ext>
            </a:extLst>
          </p:cNvPr>
          <p:cNvSpPr/>
          <p:nvPr/>
        </p:nvSpPr>
        <p:spPr>
          <a:xfrm>
            <a:off x="4257762" y="2813723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05CAEC-35A3-9046-AC15-3CCFA74B23E5}"/>
              </a:ext>
            </a:extLst>
          </p:cNvPr>
          <p:cNvSpPr/>
          <p:nvPr/>
        </p:nvSpPr>
        <p:spPr>
          <a:xfrm>
            <a:off x="4256207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047DDA-3D99-BD4F-BEA1-31553FB4CC86}"/>
              </a:ext>
            </a:extLst>
          </p:cNvPr>
          <p:cNvSpPr/>
          <p:nvPr/>
        </p:nvSpPr>
        <p:spPr>
          <a:xfrm>
            <a:off x="6084168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AE565E-E918-7642-B1B0-24580682584C}"/>
              </a:ext>
            </a:extLst>
          </p:cNvPr>
          <p:cNvSpPr/>
          <p:nvPr/>
        </p:nvSpPr>
        <p:spPr>
          <a:xfrm>
            <a:off x="5999318" y="356473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027BF84-180D-6343-AE6F-505022A9595E}"/>
              </a:ext>
            </a:extLst>
          </p:cNvPr>
          <p:cNvSpPr/>
          <p:nvPr/>
        </p:nvSpPr>
        <p:spPr>
          <a:xfrm>
            <a:off x="4283968" y="464485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5</a:t>
            </a:r>
            <a:endParaRPr kumimoji="1" lang="zh-CN" altLang="en-US" sz="10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02ACDB-60D3-2D40-82DE-DE94AAAAA4A0}"/>
              </a:ext>
            </a:extLst>
          </p:cNvPr>
          <p:cNvSpPr/>
          <p:nvPr/>
        </p:nvSpPr>
        <p:spPr>
          <a:xfrm>
            <a:off x="4716016" y="414080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6</a:t>
            </a:r>
            <a:endParaRPr kumimoji="1" lang="zh-CN" altLang="en-US" sz="1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AC6E3E-22D0-094F-B44C-2675796F4262}"/>
              </a:ext>
            </a:extLst>
          </p:cNvPr>
          <p:cNvSpPr/>
          <p:nvPr/>
        </p:nvSpPr>
        <p:spPr>
          <a:xfrm>
            <a:off x="6647390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7</a:t>
            </a:r>
            <a:endParaRPr kumimoji="1" lang="zh-CN" altLang="en-US" sz="1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8C2505-963D-944A-B356-C40B443D75A0}"/>
              </a:ext>
            </a:extLst>
          </p:cNvPr>
          <p:cNvSpPr/>
          <p:nvPr/>
        </p:nvSpPr>
        <p:spPr>
          <a:xfrm>
            <a:off x="6948264" y="220942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8</a:t>
            </a:r>
            <a:endParaRPr kumimoji="1" lang="zh-CN" altLang="en-US" sz="1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07AAB7-21D4-9B41-9E5C-D8648C6B6DCD}"/>
              </a:ext>
            </a:extLst>
          </p:cNvPr>
          <p:cNvSpPr/>
          <p:nvPr/>
        </p:nvSpPr>
        <p:spPr>
          <a:xfrm>
            <a:off x="2415304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9</a:t>
            </a:r>
            <a:endParaRPr kumimoji="1" lang="zh-CN" altLang="en-US" sz="1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63AF44-9758-3A4F-BA16-CBF68282E5D8}"/>
              </a:ext>
            </a:extLst>
          </p:cNvPr>
          <p:cNvGrpSpPr/>
          <p:nvPr/>
        </p:nvGrpSpPr>
        <p:grpSpPr>
          <a:xfrm>
            <a:off x="1763688" y="3778796"/>
            <a:ext cx="520805" cy="230832"/>
            <a:chOff x="1763688" y="3778796"/>
            <a:chExt cx="520805" cy="2308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127A8C-6FDF-B94E-A10E-6826AB1A816F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E4811D-86C7-F24A-BD8D-0B0727C96109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10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CFB26C-1DE2-C84A-91F4-AA2DA46DF95B}"/>
              </a:ext>
            </a:extLst>
          </p:cNvPr>
          <p:cNvGrpSpPr/>
          <p:nvPr/>
        </p:nvGrpSpPr>
        <p:grpSpPr>
          <a:xfrm>
            <a:off x="5353623" y="1474540"/>
            <a:ext cx="520805" cy="230832"/>
            <a:chOff x="1763688" y="3778796"/>
            <a:chExt cx="520805" cy="2308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F21783D-999F-344C-AD16-70CBA32A6F0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E8700E-054C-0746-85D6-4E83D955FC0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274843-D7AE-1B42-9F9E-AD9A4FB59C8A}"/>
              </a:ext>
            </a:extLst>
          </p:cNvPr>
          <p:cNvGrpSpPr/>
          <p:nvPr/>
        </p:nvGrpSpPr>
        <p:grpSpPr>
          <a:xfrm>
            <a:off x="5580112" y="1906588"/>
            <a:ext cx="520805" cy="230832"/>
            <a:chOff x="1763688" y="3778796"/>
            <a:chExt cx="520805" cy="23083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DC4E8B-7313-CD48-99C7-BC29A36BC26E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6B52C7-1B52-EC4B-A4F8-DBD4927CF19D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9B37D5-A656-634A-A14B-22871F70B23E}"/>
              </a:ext>
            </a:extLst>
          </p:cNvPr>
          <p:cNvGrpSpPr/>
          <p:nvPr/>
        </p:nvGrpSpPr>
        <p:grpSpPr>
          <a:xfrm>
            <a:off x="5059307" y="4642892"/>
            <a:ext cx="520805" cy="230832"/>
            <a:chOff x="1763688" y="3778796"/>
            <a:chExt cx="520805" cy="2308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2E803F3-8170-D64C-B918-F82A84168C89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54E9B9-09CB-3946-861D-878E88959606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13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DDA47E-D34C-C53B-EE38-AB94BA19F307}"/>
              </a:ext>
            </a:extLst>
          </p:cNvPr>
          <p:cNvGrpSpPr/>
          <p:nvPr/>
        </p:nvGrpSpPr>
        <p:grpSpPr>
          <a:xfrm>
            <a:off x="5563363" y="2567551"/>
            <a:ext cx="520805" cy="230832"/>
            <a:chOff x="1748893" y="3778796"/>
            <a:chExt cx="520805" cy="23083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75245D-9FF1-4CDD-9B10-518C38864F2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3EDD86-C7ED-FF45-0527-9F4899307E9C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14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B0CFA3-792D-953F-C633-BD9B49D52BBE}"/>
              </a:ext>
            </a:extLst>
          </p:cNvPr>
          <p:cNvGrpSpPr/>
          <p:nvPr/>
        </p:nvGrpSpPr>
        <p:grpSpPr>
          <a:xfrm>
            <a:off x="3203666" y="4644858"/>
            <a:ext cx="520805" cy="230832"/>
            <a:chOff x="1748893" y="3778796"/>
            <a:chExt cx="520805" cy="2308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46CF97C-C33B-0F23-2AAC-7EFF9D40803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5005E3-5048-4C8F-9943-C97B6E3112C6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15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DDAE7D-18DD-33BE-DB36-CAEB9EBFCC02}"/>
              </a:ext>
            </a:extLst>
          </p:cNvPr>
          <p:cNvGrpSpPr/>
          <p:nvPr/>
        </p:nvGrpSpPr>
        <p:grpSpPr>
          <a:xfrm>
            <a:off x="3331115" y="4009628"/>
            <a:ext cx="520805" cy="230832"/>
            <a:chOff x="1748893" y="3778796"/>
            <a:chExt cx="520805" cy="2308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A187298-5F6C-79F8-3A77-EA158F9BDA8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DFDF6-5E09-A3DE-269D-C157FB4DEFD7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16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B335E6A-0AAD-71F8-ADF0-0DCEF4C256F3}"/>
              </a:ext>
            </a:extLst>
          </p:cNvPr>
          <p:cNvGrpSpPr/>
          <p:nvPr/>
        </p:nvGrpSpPr>
        <p:grpSpPr>
          <a:xfrm>
            <a:off x="6855095" y="4642892"/>
            <a:ext cx="520805" cy="230832"/>
            <a:chOff x="1748893" y="3778796"/>
            <a:chExt cx="520805" cy="2308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3D6BC46-B475-EBCD-A144-697EFF4B046A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98C2F1-2416-A7B5-DC5E-09E2143FE2AA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636BF6-3A48-491E-2BB4-F212CC458B86}"/>
              </a:ext>
            </a:extLst>
          </p:cNvPr>
          <p:cNvSpPr txBox="1"/>
          <p:nvPr/>
        </p:nvSpPr>
        <p:spPr>
          <a:xfrm>
            <a:off x="-7109" y="4496516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找到文件的</a:t>
            </a:r>
            <a:r>
              <a:rPr kumimoji="1" lang="en-US" altLang="zh-CN" sz="1400" dirty="0" err="1"/>
              <a:t>inode</a:t>
            </a:r>
            <a:endParaRPr kumimoji="1" lang="en-US" altLang="zh-CN" sz="14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13B42DF-2477-2BBA-AB02-DBA0ECE6F798}"/>
              </a:ext>
            </a:extLst>
          </p:cNvPr>
          <p:cNvGrpSpPr/>
          <p:nvPr/>
        </p:nvGrpSpPr>
        <p:grpSpPr>
          <a:xfrm>
            <a:off x="245474" y="4517625"/>
            <a:ext cx="520805" cy="230832"/>
            <a:chOff x="1763688" y="3778796"/>
            <a:chExt cx="520805" cy="2308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399C31-71D7-7C12-4364-0CD79A3B8F00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F4BBF2-56F0-34A5-3080-2B721C8D7F0C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D5BFAC-F372-9055-2CB2-B06989EF60E8}"/>
              </a:ext>
            </a:extLst>
          </p:cNvPr>
          <p:cNvGrpSpPr/>
          <p:nvPr/>
        </p:nvGrpSpPr>
        <p:grpSpPr>
          <a:xfrm>
            <a:off x="-104533" y="4517625"/>
            <a:ext cx="520805" cy="230832"/>
            <a:chOff x="1763688" y="3778796"/>
            <a:chExt cx="520805" cy="23083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C547554-5ED0-A06F-D9E9-6893A15DEFB5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C8D7E1-E4B4-8662-4A15-E9C1CE791AB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21B830A-CBD2-494C-6021-D3CC894C7913}"/>
              </a:ext>
            </a:extLst>
          </p:cNvPr>
          <p:cNvSpPr txBox="1"/>
          <p:nvPr/>
        </p:nvSpPr>
        <p:spPr>
          <a:xfrm>
            <a:off x="0" y="482415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读取文件内容</a:t>
            </a:r>
            <a:endParaRPr kumimoji="1" lang="en-US" altLang="zh-CN" sz="14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90472C-0508-3B31-3E6C-7C65CA44C8D5}"/>
              </a:ext>
            </a:extLst>
          </p:cNvPr>
          <p:cNvGrpSpPr/>
          <p:nvPr/>
        </p:nvGrpSpPr>
        <p:grpSpPr>
          <a:xfrm>
            <a:off x="252583" y="4845265"/>
            <a:ext cx="520805" cy="230832"/>
            <a:chOff x="1763688" y="3778796"/>
            <a:chExt cx="520805" cy="230832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A787842-798A-1581-3964-C9E5726E8BDD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F939F5-6784-2AB3-E997-A19620838FA4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DAD4F3-0832-7C0C-46A4-0A90AA705D9E}"/>
              </a:ext>
            </a:extLst>
          </p:cNvPr>
          <p:cNvGrpSpPr/>
          <p:nvPr/>
        </p:nvGrpSpPr>
        <p:grpSpPr>
          <a:xfrm>
            <a:off x="-97424" y="4845265"/>
            <a:ext cx="520805" cy="230832"/>
            <a:chOff x="1763688" y="3778796"/>
            <a:chExt cx="520805" cy="23083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51F3990-FF7F-FB57-99BD-28362F80952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52839BA-D039-0405-0EDC-595A7E897C4E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9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0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直接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 一个目录（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文件系统）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" y="1426632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ls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-ai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temp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7536909 .  7530417 ..  7536939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7536940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7536941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  7536942 </a:t>
            </a:r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d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endParaRPr lang="zh-CN" altLang="en-US" sz="1400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echo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“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obase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=16;7536909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7530417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7536939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7536940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7536941</a:t>
            </a:r>
            <a:r>
              <a:rPr lang="en-US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mr-IN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7536942</a:t>
            </a:r>
            <a:r>
              <a:rPr lang="hr-HR" altLang="zh-CN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" | </a:t>
            </a:r>
            <a:r>
              <a:rPr lang="hr-HR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bc</a:t>
            </a:r>
            <a:endParaRPr lang="zh-CN" altLang="en-US" sz="1400" b="1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73010D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72E7B1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73012B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73012C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73012D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is-IS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73012E</a:t>
            </a:r>
            <a:endParaRPr lang="zh-CN" altLang="en-US" sz="1400" b="1" dirty="0">
              <a:solidFill>
                <a:srgbClr val="FF26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zh-CN" altLang="en-US" sz="1400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sudo /sbin/debugfs /dev/sda1</a:t>
            </a: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 1.43.4 (31-Jan-2017)</a:t>
            </a: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debugfs:  dump temp </a:t>
            </a:r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temp.out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debugfs:  quit</a:t>
            </a:r>
          </a:p>
          <a:p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1400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xxd</a:t>
            </a:r>
            <a:r>
              <a:rPr lang="zh-CN" altLang="en-US" sz="140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temp.out</a:t>
            </a:r>
            <a:endParaRPr lang="zh-CN" altLang="en-US" sz="1400" b="1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0000000: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0102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b1e7 7200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..s...........r.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0000010: 0c00 0202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2e2e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2b01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 ........+.s.....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0000020: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6100 0000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2c01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6200 0000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a...,.s.....b...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0000030: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2d01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0c00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6300 0000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2e01 7300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 -.s.....c.....s.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0000040: c40f 0101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6400 0000</a:t>
            </a:r>
            <a:r>
              <a:rPr lang="fi-FI" altLang="zh-CN" sz="1400" dirty="0">
                <a:latin typeface="Courier" charset="0"/>
                <a:ea typeface="Courier" charset="0"/>
                <a:cs typeface="Courier" charset="0"/>
              </a:rPr>
              <a:t> 0000 0000 0000 0000  ....d...........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0000050: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zh-CN" alt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4BDCE-03C3-0B44-AF58-74F78E328BD3}"/>
              </a:ext>
            </a:extLst>
          </p:cNvPr>
          <p:cNvSpPr txBox="1"/>
          <p:nvPr/>
        </p:nvSpPr>
        <p:spPr>
          <a:xfrm>
            <a:off x="2206080" y="1152080"/>
            <a:ext cx="6110336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sz="1400" dirty="0" err="1">
                <a:latin typeface="Courier" charset="0"/>
                <a:ea typeface="Courier" charset="0"/>
                <a:cs typeface="Courier" charset="0"/>
              </a:rPr>
              <a:t>ls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–ai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400" dirty="0">
                <a:latin typeface="+mn-ea"/>
                <a:cs typeface="Courier" charset="0"/>
              </a:rPr>
              <a:t>表示打印所有文件的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号，如</a:t>
            </a:r>
            <a:r>
              <a:rPr lang="mr-IN" altLang="zh-CN" sz="1400" dirty="0">
                <a:latin typeface="Courier" charset="0"/>
                <a:ea typeface="Courier" charset="0"/>
                <a:cs typeface="Courier" charset="0"/>
              </a:rPr>
              <a:t>7536909</a:t>
            </a:r>
            <a:r>
              <a:rPr lang="zh-CN" altLang="mr-IN" sz="1400" dirty="0">
                <a:latin typeface="Courier" charset="0"/>
                <a:ea typeface="Courier" charset="0"/>
                <a:cs typeface="Courier" charset="0"/>
              </a:rPr>
              <a:t>就是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文件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的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9322C-B3AD-D24D-9C78-82215DC7985C}"/>
              </a:ext>
            </a:extLst>
          </p:cNvPr>
          <p:cNvSpPr txBox="1"/>
          <p:nvPr/>
        </p:nvSpPr>
        <p:spPr>
          <a:xfrm>
            <a:off x="4067944" y="266109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bc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命令是将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号从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进制转化为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16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进制，方便讲解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F19D08-1C7D-CB44-ACF1-F277B6CEAF12}"/>
              </a:ext>
            </a:extLst>
          </p:cNvPr>
          <p:cNvSpPr txBox="1"/>
          <p:nvPr/>
        </p:nvSpPr>
        <p:spPr>
          <a:xfrm>
            <a:off x="4067944" y="310401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debugfs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和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dump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是将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目录在磁盘上的数据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dump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出来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526237-F030-D944-AF09-54C0A3589AAA}"/>
              </a:ext>
            </a:extLst>
          </p:cNvPr>
          <p:cNvSpPr txBox="1"/>
          <p:nvPr/>
        </p:nvSpPr>
        <p:spPr>
          <a:xfrm>
            <a:off x="4067944" y="3546934"/>
            <a:ext cx="4752528" cy="3077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xxd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是将二进制文件</a:t>
            </a:r>
            <a:r>
              <a:rPr lang="en-US" altLang="zh-CN" sz="1400" dirty="0" err="1">
                <a:latin typeface="Courier" charset="0"/>
                <a:ea typeface="Courier" charset="0"/>
                <a:cs typeface="Courier" charset="0"/>
              </a:rPr>
              <a:t>temp.out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用</a:t>
            </a:r>
            <a:r>
              <a:rPr lang="en-US" altLang="zh-CN" sz="1400" dirty="0">
                <a:latin typeface="Courier" charset="0"/>
                <a:ea typeface="Courier" charset="0"/>
                <a:cs typeface="Courier" charset="0"/>
              </a:rPr>
              <a:t>16</a:t>
            </a:r>
            <a:r>
              <a:rPr lang="zh-CN" altLang="en-US" sz="1400" dirty="0">
                <a:latin typeface="Courier" charset="0"/>
                <a:ea typeface="Courier" charset="0"/>
                <a:cs typeface="Courier" charset="0"/>
              </a:rPr>
              <a:t>进制打印出来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54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直接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 一个目录（</a:t>
            </a:r>
            <a:r>
              <a:rPr kumimoji="1" lang="en-US" altLang="zh-CN" dirty="0"/>
              <a:t>Ext4</a:t>
            </a:r>
            <a:r>
              <a:rPr kumimoji="1" lang="zh-CN" altLang="en-US" dirty="0"/>
              <a:t>文件系统）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7DD354-A111-8743-B0F4-4285D9ACF2D9}"/>
              </a:ext>
            </a:extLst>
          </p:cNvPr>
          <p:cNvSpPr/>
          <p:nvPr/>
        </p:nvSpPr>
        <p:spPr>
          <a:xfrm>
            <a:off x="4572000" y="1335591"/>
            <a:ext cx="38249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b1e7 7200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2e2e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2b01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zh-CN" altLang="en-US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6100 0000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2c01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6200 0000</a:t>
            </a:r>
            <a:r>
              <a:rPr lang="zh-CN" altLang="en-US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6300 0000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2e01 7300</a:t>
            </a:r>
            <a:r>
              <a:rPr lang="zh-CN" altLang="en-US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c40f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6400 0000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BD5D42-6EE7-A048-AC7A-C9838BBD58BB}"/>
              </a:ext>
            </a:extLst>
          </p:cNvPr>
          <p:cNvSpPr txBox="1"/>
          <p:nvPr/>
        </p:nvSpPr>
        <p:spPr>
          <a:xfrm>
            <a:off x="442635" y="1273324"/>
            <a:ext cx="48245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err="1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struct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ext4_dir_entry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uint32_t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 err="1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inode_number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uint16_t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 err="1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dir_entry_length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uint8_t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 err="1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file_name_length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uint8_t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 err="1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file_type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name[EXT4_NAME_LEN]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0F8AC5-3579-C542-BE70-EBA4C20E747D}"/>
              </a:ext>
            </a:extLst>
          </p:cNvPr>
          <p:cNvSpPr/>
          <p:nvPr/>
        </p:nvSpPr>
        <p:spPr>
          <a:xfrm>
            <a:off x="4828298" y="3205927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altLang="zh-CN" sz="1400" b="1" dirty="0">
                <a:solidFill>
                  <a:srgbClr val="FF2600"/>
                </a:solidFill>
                <a:latin typeface="Courier" charset="0"/>
                <a:ea typeface="Courier" charset="0"/>
                <a:cs typeface="Courier" charset="0"/>
              </a:rPr>
              <a:t>0d01 7300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F79646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lang="fi-FI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i-FI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 0000</a:t>
            </a:r>
            <a:r>
              <a:rPr lang="fi-FI" altLang="zh-CN" sz="14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zh-CN" altLang="en-US" sz="14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8F6401-4BBB-2E42-832B-7002BBF54726}"/>
              </a:ext>
            </a:extLst>
          </p:cNvPr>
          <p:cNvSpPr txBox="1"/>
          <p:nvPr/>
        </p:nvSpPr>
        <p:spPr>
          <a:xfrm>
            <a:off x="442635" y="3145532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0x0: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Unknown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0x1: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Regular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0x2: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Directory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0x3: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Character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device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0x4: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device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0x5: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FIFO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0x6: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0x7: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Symbolic</a:t>
            </a:r>
            <a:r>
              <a:rPr kumimoji="1" lang="zh-CN" altLang="en-US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link</a:t>
            </a:r>
            <a:endParaRPr kumimoji="1" lang="zh-CN" altLang="en-US" sz="1400" b="1" dirty="0">
              <a:solidFill>
                <a:srgbClr val="8064A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29BC496-5952-9A44-A8D1-3257648837C4}"/>
              </a:ext>
            </a:extLst>
          </p:cNvPr>
          <p:cNvSpPr/>
          <p:nvPr/>
        </p:nvSpPr>
        <p:spPr>
          <a:xfrm>
            <a:off x="6228184" y="3577580"/>
            <a:ext cx="576064" cy="288032"/>
          </a:xfrm>
          <a:prstGeom prst="downArrow">
            <a:avLst/>
          </a:prstGeom>
          <a:noFill/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226ACE-3C67-284E-BAB4-26C36302CF9A}"/>
              </a:ext>
            </a:extLst>
          </p:cNvPr>
          <p:cNvSpPr/>
          <p:nvPr/>
        </p:nvSpPr>
        <p:spPr>
          <a:xfrm>
            <a:off x="4860032" y="1358520"/>
            <a:ext cx="3240360" cy="216024"/>
          </a:xfrm>
          <a:prstGeom prst="rect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3AE830-715D-334C-A586-872FCCD78CCD}"/>
              </a:ext>
            </a:extLst>
          </p:cNvPr>
          <p:cNvSpPr/>
          <p:nvPr/>
        </p:nvSpPr>
        <p:spPr>
          <a:xfrm>
            <a:off x="4861135" y="3251091"/>
            <a:ext cx="3240360" cy="216024"/>
          </a:xfrm>
          <a:prstGeom prst="rect">
            <a:avLst/>
          </a:prstGeom>
          <a:noFill/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E46BBA-032E-C944-AE65-464A6FF48488}"/>
              </a:ext>
            </a:extLst>
          </p:cNvPr>
          <p:cNvSpPr txBox="1"/>
          <p:nvPr/>
        </p:nvSpPr>
        <p:spPr>
          <a:xfrm>
            <a:off x="4828298" y="3937620"/>
            <a:ext cx="4752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0d01</a:t>
            </a:r>
            <a:r>
              <a:rPr kumimoji="1" lang="zh-CN" altLang="en-US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7300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number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kumimoji="1" lang="en-US" altLang="zh-CN" sz="1400" b="1" dirty="0">
                <a:solidFill>
                  <a:srgbClr val="0096FF"/>
                </a:solidFill>
                <a:latin typeface="Courier" charset="0"/>
                <a:ea typeface="Courier" charset="0"/>
                <a:cs typeface="Courier" charset="0"/>
              </a:rPr>
              <a:t>0c00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entry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bytes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kumimoji="1" lang="en-US" altLang="zh-CN" sz="14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byte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kumimoji="1" lang="en-US" altLang="zh-CN" sz="1400" b="1" dirty="0">
                <a:solidFill>
                  <a:srgbClr val="8064A2"/>
                </a:solidFill>
                <a:latin typeface="Courier" charset="0"/>
                <a:ea typeface="Courier" charset="0"/>
                <a:cs typeface="Courier" charset="0"/>
              </a:rPr>
              <a:t>02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Directory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2e00</a:t>
            </a:r>
            <a:r>
              <a:rPr kumimoji="1" lang="zh-CN" altLang="en-US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0000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(2e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-&gt;</a:t>
            </a:r>
            <a:r>
              <a:rPr kumimoji="1" lang="zh-CN" altLang="en-US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".")</a:t>
            </a:r>
            <a:endParaRPr kumimoji="1" lang="zh-CN" altLang="en-US" sz="1400" b="1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5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9257D5-B4C7-B64F-8528-B003109E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硬链接与软链接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F45270-513A-8643-8CFB-30FD88AF3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4FF9F-C462-4046-905A-CEAD0795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1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F277C-2E7D-F241-9612-5D1E0179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创建（硬）链接：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2BC8B-C57F-B249-AB35-5891AF7A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9D721-726C-D14D-9921-FE97894B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489348"/>
            <a:ext cx="8312727" cy="32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6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（硬）链接：</a:t>
            </a:r>
            <a:r>
              <a:rPr lang="en-US" altLang="zh-CN" dirty="0">
                <a:ea typeface="Microsoft YaHei" panose="020B0503020204020204" pitchFamily="34" charset="-122"/>
              </a:rPr>
              <a:t>Link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LINK("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Mail/inbox/new-assignment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", 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")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将严格的层次结构（树）变成有向图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注意：用户不能为目录创建</a:t>
            </a:r>
            <a:r>
              <a:rPr lang="en-US" altLang="zh-CN" sz="16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不同的文件名可以指向同一个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ea typeface="Microsoft YaHei" panose="020B0503020204020204" pitchFamily="34" charset="-122"/>
              </a:rPr>
              <a:t>UNLINK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删掉从文件名到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号的绑定关系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如果</a:t>
            </a:r>
            <a:r>
              <a:rPr lang="en-US" altLang="zh-CN" sz="1800" dirty="0">
                <a:ea typeface="Microsoft YaHei" panose="020B0503020204020204" pitchFamily="34" charset="-122"/>
              </a:rPr>
              <a:t> UNLINK </a:t>
            </a:r>
            <a:r>
              <a:rPr lang="zh-CN" altLang="en-US" sz="1800" dirty="0">
                <a:ea typeface="Microsoft YaHei" panose="020B0503020204020204" pitchFamily="34" charset="-122"/>
              </a:rPr>
              <a:t>最后一个绑定，则把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和对应的 </a:t>
            </a:r>
            <a:r>
              <a:rPr lang="en-US" altLang="zh-CN" sz="1800" dirty="0">
                <a:ea typeface="Microsoft YaHei" panose="020B0503020204020204" pitchFamily="34" charset="-122"/>
              </a:rPr>
              <a:t>blocks</a:t>
            </a:r>
            <a:r>
              <a:rPr lang="zh-CN" altLang="en-US" sz="1800" dirty="0">
                <a:ea typeface="Microsoft YaHei" panose="020B0503020204020204" pitchFamily="34" charset="-122"/>
              </a:rPr>
              <a:t>放到 </a:t>
            </a:r>
            <a:r>
              <a:rPr lang="en-US" altLang="zh-CN" sz="1800" dirty="0">
                <a:ea typeface="Microsoft YaHei" panose="020B0503020204020204" pitchFamily="34" charset="-122"/>
              </a:rPr>
              <a:t>free-list</a:t>
            </a: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没个文件都需要一个 </a:t>
            </a:r>
            <a:r>
              <a:rPr lang="en-US" altLang="zh-CN" sz="1600" dirty="0">
                <a:ea typeface="Microsoft YaHei" panose="020B0503020204020204" pitchFamily="34" charset="-122"/>
              </a:rPr>
              <a:t>reference counter</a:t>
            </a:r>
            <a:endParaRPr lang="zh-CN" sz="1600" dirty="0">
              <a:ea typeface="Microsoft YaHei" panose="020B0503020204020204" pitchFamily="34" charset="-12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95589CF-65B1-C94F-A523-A7F319D0BD35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DengXian" charset="0"/>
              </a:rPr>
              <a:pPr/>
              <a:t>45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86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（硬）链接：</a:t>
            </a:r>
            <a:r>
              <a:rPr lang="en-US" altLang="zh-CN" dirty="0">
                <a:ea typeface="Microsoft YaHei" panose="020B0503020204020204" pitchFamily="34" charset="-122"/>
              </a:rPr>
              <a:t>Link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引用计数器（</a:t>
            </a:r>
            <a:r>
              <a:rPr lang="en-US" altLang="zh-CN" sz="2000" dirty="0">
                <a:ea typeface="Microsoft YaHei" panose="020B0503020204020204" pitchFamily="34" charset="-122"/>
              </a:rPr>
              <a:t>Reference count</a:t>
            </a:r>
            <a:r>
              <a:rPr lang="zh-CN" altLang="en-US" sz="2000" dirty="0">
                <a:ea typeface="Microsoft YaHei" panose="020B0503020204020204" pitchFamily="34" charset="-122"/>
              </a:rPr>
              <a:t>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ea typeface="Microsoft YaHei" panose="020B0503020204020204" pitchFamily="34" charset="-122"/>
              </a:rPr>
              <a:t>一个</a:t>
            </a:r>
            <a:r>
              <a:rPr lang="en-US" altLang="zh-CN" sz="2000" dirty="0">
                <a:ea typeface="Microsoft YaHei" panose="020B0503020204020204" pitchFamily="34" charset="-122"/>
              </a:rPr>
              <a:t> inode </a:t>
            </a:r>
            <a:r>
              <a:rPr lang="zh-CN" altLang="en-US" sz="2000" dirty="0">
                <a:ea typeface="Microsoft YaHei" panose="020B0503020204020204" pitchFamily="34" charset="-122"/>
              </a:rPr>
              <a:t>可以绑定多个文件名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2"/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LINK</a:t>
            </a:r>
            <a:r>
              <a:rPr lang="zh-CN" altLang="en-US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 时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+1</a:t>
            </a:r>
            <a:r>
              <a:rPr lang="en-US" altLang="zh-CN" sz="1600" dirty="0">
                <a:ea typeface="Microsoft YaHei" panose="020B0503020204020204" pitchFamily="34" charset="-122"/>
              </a:rPr>
              <a:t>,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UNLINK</a:t>
            </a:r>
            <a:r>
              <a:rPr lang="zh-CN" altLang="en-US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 时 </a:t>
            </a:r>
            <a:r>
              <a:rPr lang="en-US" altLang="zh-CN" sz="1600" dirty="0">
                <a:solidFill>
                  <a:srgbClr val="0096FF"/>
                </a:solidFill>
                <a:ea typeface="Microsoft YaHei" panose="020B0503020204020204" pitchFamily="34" charset="-122"/>
              </a:rPr>
              <a:t>-1</a:t>
            </a:r>
          </a:p>
          <a:p>
            <a:pPr lvl="1"/>
            <a:r>
              <a:rPr lang="zh-CN" altLang="en-US" sz="2000" dirty="0">
                <a:ea typeface="Microsoft YaHei" panose="020B0503020204020204" pitchFamily="34" charset="-122"/>
              </a:rPr>
              <a:t>当</a:t>
            </a:r>
            <a:r>
              <a:rPr lang="en-US" altLang="zh-CN" sz="2000" dirty="0">
                <a:ea typeface="Microsoft YaHei" panose="020B0503020204020204" pitchFamily="34" charset="-122"/>
              </a:rPr>
              <a:t>reference</a:t>
            </a:r>
            <a:r>
              <a:rPr lang="zh-CN" altLang="en-US" sz="2000" dirty="0"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count</a:t>
            </a:r>
            <a:r>
              <a:rPr lang="zh-CN" altLang="en-US" sz="2000" dirty="0">
                <a:ea typeface="Microsoft YaHei" panose="020B0503020204020204" pitchFamily="34" charset="-122"/>
              </a:rPr>
              <a:t>为</a:t>
            </a:r>
            <a:r>
              <a:rPr lang="en-US" altLang="zh-CN" sz="2000" dirty="0">
                <a:ea typeface="Microsoft YaHei" panose="020B0503020204020204" pitchFamily="34" charset="-122"/>
              </a:rPr>
              <a:t>0</a:t>
            </a:r>
            <a:r>
              <a:rPr lang="zh-CN" altLang="en-US" sz="2000" dirty="0">
                <a:ea typeface="Microsoft YaHei" panose="020B0503020204020204" pitchFamily="34" charset="-122"/>
              </a:rPr>
              <a:t>时，文件被删除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solidFill>
                  <a:srgbClr val="0096FF"/>
                </a:solidFill>
                <a:ea typeface="Microsoft YaHei" panose="020B0503020204020204" pitchFamily="34" charset="-122"/>
              </a:rPr>
              <a:t>不允许出现环</a:t>
            </a:r>
            <a:endParaRPr lang="en-US" altLang="zh-CN" sz="2000" dirty="0">
              <a:solidFill>
                <a:srgbClr val="0096FF"/>
              </a:solidFill>
              <a:ea typeface="Microsoft YaHei" panose="020B0503020204020204" pitchFamily="34" charset="-122"/>
            </a:endParaRPr>
          </a:p>
          <a:p>
            <a:pPr lvl="2"/>
            <a:r>
              <a:rPr lang="zh-CN" altLang="en-US" sz="1800" dirty="0">
                <a:ea typeface="Microsoft YaHei" panose="020B0503020204020204" pitchFamily="34" charset="-122"/>
              </a:rPr>
              <a:t>除了</a:t>
            </a:r>
            <a:r>
              <a:rPr lang="en-US" altLang="zh-CN" sz="1800" dirty="0">
                <a:ea typeface="Microsoft YaHei" panose="020B0503020204020204" pitchFamily="34" charset="-122"/>
              </a:rPr>
              <a:t> '.'</a:t>
            </a:r>
            <a:r>
              <a:rPr lang="zh-CN" altLang="en-US" sz="1800" dirty="0">
                <a:ea typeface="Microsoft YaHei" panose="020B0503020204020204" pitchFamily="34" charset="-122"/>
              </a:rPr>
              <a:t> 和</a:t>
            </a:r>
            <a:r>
              <a:rPr lang="en-US" altLang="zh-CN" sz="1800" dirty="0">
                <a:ea typeface="Microsoft YaHei" panose="020B0503020204020204" pitchFamily="34" charset="-122"/>
              </a:rPr>
              <a:t> '..'</a:t>
            </a:r>
          </a:p>
          <a:p>
            <a:pPr lvl="2"/>
            <a:r>
              <a:rPr lang="zh-CN" altLang="en-US" sz="1800" dirty="0">
                <a:ea typeface="Microsoft YaHei" panose="020B0503020204020204" pitchFamily="34" charset="-122"/>
              </a:rPr>
              <a:t>用来表明当前目录和上一层目录</a:t>
            </a:r>
            <a:br>
              <a:rPr lang="en-US" altLang="zh-CN" sz="1800" dirty="0">
                <a:ea typeface="Microsoft YaHei" panose="020B0503020204020204" pitchFamily="34" charset="-122"/>
              </a:rPr>
            </a:br>
            <a:r>
              <a:rPr lang="zh-CN" altLang="en-US" sz="1800" dirty="0">
                <a:ea typeface="Microsoft YaHei" panose="020B0503020204020204" pitchFamily="34" charset="-122"/>
              </a:rPr>
              <a:t>而不需要知道它们实际的名字</a:t>
            </a: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84DAADE3-62A3-B343-BB57-326D304B3853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46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21596"/>
            <a:ext cx="3105150" cy="120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662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ea typeface="Microsoft YaHei" panose="020B0503020204020204" pitchFamily="34" charset="-122"/>
              </a:rPr>
              <a:t>不能形成环</a:t>
            </a: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AAA6A53-16F1-8E4C-A3E3-66CC7810566F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47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401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792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087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92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087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9705" name="直接连接符 11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1058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6" name="直接连接符 13"/>
          <p:cNvCxnSpPr>
            <a:cxnSpLocks noChangeShapeType="1"/>
            <a:stCxn id="6" idx="2"/>
            <a:endCxn id="8" idx="0"/>
          </p:cNvCxnSpPr>
          <p:nvPr/>
        </p:nvCxnSpPr>
        <p:spPr bwMode="auto">
          <a:xfrm>
            <a:off x="1058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7" name="直接连接符 17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1668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8" name="直接连接符 19"/>
          <p:cNvCxnSpPr>
            <a:cxnSpLocks noChangeShapeType="1"/>
            <a:stCxn id="7" idx="2"/>
            <a:endCxn id="10" idx="0"/>
          </p:cNvCxnSpPr>
          <p:nvPr/>
        </p:nvCxnSpPr>
        <p:spPr bwMode="auto">
          <a:xfrm>
            <a:off x="2468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579140" y="3577580"/>
            <a:ext cx="25527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/a/b is a directory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a's inode num is 25</a:t>
            </a:r>
            <a:endParaRPr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4068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3459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754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25:2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459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754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47" name="直接连接符 27"/>
          <p:cNvCxnSpPr>
            <a:cxnSpLocks noChangeShapeType="1"/>
            <a:stCxn id="22" idx="2"/>
            <a:endCxn id="23" idx="0"/>
          </p:cNvCxnSpPr>
          <p:nvPr/>
        </p:nvCxnSpPr>
        <p:spPr bwMode="auto">
          <a:xfrm flipH="1">
            <a:off x="3725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8" name="直接连接符 28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3725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9" name="直接连接符 30"/>
          <p:cNvCxnSpPr>
            <a:cxnSpLocks noChangeShapeType="1"/>
            <a:stCxn id="22" idx="2"/>
            <a:endCxn id="24" idx="0"/>
          </p:cNvCxnSpPr>
          <p:nvPr/>
        </p:nvCxnSpPr>
        <p:spPr bwMode="auto">
          <a:xfrm>
            <a:off x="4335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0" name="直接连接符 31"/>
          <p:cNvCxnSpPr>
            <a:cxnSpLocks noChangeShapeType="1"/>
            <a:stCxn id="24" idx="2"/>
            <a:endCxn id="27" idx="0"/>
          </p:cNvCxnSpPr>
          <p:nvPr/>
        </p:nvCxnSpPr>
        <p:spPr bwMode="auto">
          <a:xfrm>
            <a:off x="5135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圆角矩形 32"/>
          <p:cNvSpPr/>
          <p:nvPr/>
        </p:nvSpPr>
        <p:spPr bwMode="auto">
          <a:xfrm>
            <a:off x="68119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2023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74977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2023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74977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56" name="直接连接符 38"/>
          <p:cNvCxnSpPr>
            <a:cxnSpLocks noChangeShapeType="1"/>
            <a:stCxn id="33" idx="2"/>
            <a:endCxn id="34" idx="0"/>
          </p:cNvCxnSpPr>
          <p:nvPr/>
        </p:nvCxnSpPr>
        <p:spPr bwMode="auto">
          <a:xfrm flipH="1">
            <a:off x="64690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7" name="直接连接符 39"/>
          <p:cNvCxnSpPr>
            <a:cxnSpLocks noChangeShapeType="1"/>
            <a:stCxn id="34" idx="2"/>
            <a:endCxn id="36" idx="0"/>
          </p:cNvCxnSpPr>
          <p:nvPr/>
        </p:nvCxnSpPr>
        <p:spPr bwMode="auto">
          <a:xfrm>
            <a:off x="64690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8" name="直接连接符 41"/>
          <p:cNvCxnSpPr>
            <a:cxnSpLocks noChangeShapeType="1"/>
            <a:stCxn id="33" idx="2"/>
            <a:endCxn id="35" idx="0"/>
          </p:cNvCxnSpPr>
          <p:nvPr/>
        </p:nvCxnSpPr>
        <p:spPr bwMode="auto">
          <a:xfrm>
            <a:off x="70786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9" name="直接连接符 42"/>
          <p:cNvCxnSpPr>
            <a:cxnSpLocks noChangeShapeType="1"/>
            <a:stCxn id="35" idx="2"/>
            <a:endCxn id="38" idx="0"/>
          </p:cNvCxnSpPr>
          <p:nvPr/>
        </p:nvCxnSpPr>
        <p:spPr bwMode="auto">
          <a:xfrm>
            <a:off x="78787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0" name="肘形连接符 48"/>
          <p:cNvCxnSpPr>
            <a:cxnSpLocks noChangeShapeType="1"/>
            <a:stCxn id="27" idx="1"/>
            <a:endCxn id="24" idx="1"/>
          </p:cNvCxnSpPr>
          <p:nvPr/>
        </p:nvCxnSpPr>
        <p:spPr bwMode="auto">
          <a:xfrm rot="10800000">
            <a:off x="4754563" y="2370668"/>
            <a:ext cx="12700" cy="645583"/>
          </a:xfrm>
          <a:prstGeom prst="bentConnector3">
            <a:avLst>
              <a:gd name="adj1" fmla="val 221379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2" name="肘形连接符 56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497763" y="2370668"/>
            <a:ext cx="12700" cy="645583"/>
          </a:xfrm>
          <a:prstGeom prst="bentConnector3">
            <a:avLst>
              <a:gd name="adj1" fmla="val 254482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731" name="TextBox 57"/>
          <p:cNvSpPr txBox="1">
            <a:spLocks noChangeArrowheads="1"/>
          </p:cNvSpPr>
          <p:nvPr/>
        </p:nvSpPr>
        <p:spPr bwMode="auto">
          <a:xfrm>
            <a:off x="1782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732" name="TextBox 58"/>
          <p:cNvSpPr txBox="1">
            <a:spLocks noChangeArrowheads="1"/>
          </p:cNvSpPr>
          <p:nvPr/>
        </p:nvSpPr>
        <p:spPr bwMode="auto">
          <a:xfrm>
            <a:off x="1935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5" name="TextBox 59"/>
          <p:cNvSpPr txBox="1">
            <a:spLocks noChangeArrowheads="1"/>
          </p:cNvSpPr>
          <p:nvPr/>
        </p:nvSpPr>
        <p:spPr bwMode="auto">
          <a:xfrm>
            <a:off x="3281536" y="3577581"/>
            <a:ext cx="251460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LINK ("/a/b/c", 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Cause a cycle!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2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6" name="TextBox 60"/>
          <p:cNvSpPr txBox="1">
            <a:spLocks noChangeArrowheads="1"/>
          </p:cNvSpPr>
          <p:nvPr/>
        </p:nvSpPr>
        <p:spPr bwMode="auto">
          <a:xfrm>
            <a:off x="4449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7" name="TextBox 61"/>
          <p:cNvSpPr txBox="1">
            <a:spLocks noChangeArrowheads="1"/>
          </p:cNvSpPr>
          <p:nvPr/>
        </p:nvSpPr>
        <p:spPr bwMode="auto">
          <a:xfrm>
            <a:off x="4602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8" name="TextBox 64"/>
          <p:cNvSpPr txBox="1">
            <a:spLocks noChangeArrowheads="1"/>
          </p:cNvSpPr>
          <p:nvPr/>
        </p:nvSpPr>
        <p:spPr bwMode="auto">
          <a:xfrm>
            <a:off x="40116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9" name="TextBox 67"/>
          <p:cNvSpPr txBox="1">
            <a:spLocks noChangeArrowheads="1"/>
          </p:cNvSpPr>
          <p:nvPr/>
        </p:nvSpPr>
        <p:spPr bwMode="auto">
          <a:xfrm>
            <a:off x="73263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0" name="TextBox 68"/>
          <p:cNvSpPr txBox="1">
            <a:spLocks noChangeArrowheads="1"/>
          </p:cNvSpPr>
          <p:nvPr/>
        </p:nvSpPr>
        <p:spPr bwMode="auto">
          <a:xfrm>
            <a:off x="67357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1" name="TextBox 69"/>
          <p:cNvSpPr txBox="1">
            <a:spLocks noChangeArrowheads="1"/>
          </p:cNvSpPr>
          <p:nvPr/>
        </p:nvSpPr>
        <p:spPr bwMode="auto">
          <a:xfrm>
            <a:off x="6018659" y="3577580"/>
            <a:ext cx="3017837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UNLINK ("/a")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1, so the inode 25 is not deleted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Now inode 25 is dis-connected from graph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one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can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it!</a:t>
            </a:r>
          </a:p>
        </p:txBody>
      </p:sp>
      <p:sp>
        <p:nvSpPr>
          <p:cNvPr id="22572" name="TextBox 70"/>
          <p:cNvSpPr txBox="1">
            <a:spLocks noChangeArrowheads="1"/>
          </p:cNvSpPr>
          <p:nvPr/>
        </p:nvSpPr>
        <p:spPr bwMode="auto">
          <a:xfrm>
            <a:off x="7308304" y="1849388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AC838D3-A938-F444-B99F-2097BD4C8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04" y="1852904"/>
            <a:ext cx="356524" cy="3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1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软链接（符号链接）</a:t>
            </a:r>
            <a:endParaRPr lang="zh-CN" altLang="en-US" sz="4400" dirty="0">
              <a:ea typeface="Microsoft YaHei" panose="020B0503020204020204" pitchFamily="34" charset="-122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16287"/>
          </a:xfrm>
        </p:spPr>
        <p:txBody>
          <a:bodyPr>
            <a:noAutofit/>
          </a:bodyPr>
          <a:lstStyle/>
          <a:p>
            <a:r>
              <a:rPr lang="zh-CN" altLang="en-US" sz="2000" b="0" dirty="0">
                <a:ea typeface="Microsoft YaHei" panose="020B0503020204020204" pitchFamily="34" charset="-122"/>
              </a:rPr>
              <a:t>如何在一个磁盘上建立指向另一个磁盘的</a:t>
            </a:r>
            <a:r>
              <a:rPr lang="en-US" altLang="zh-CN" sz="2000" b="0" dirty="0">
                <a:ea typeface="Microsoft YaHei" panose="020B0503020204020204" pitchFamily="34" charset="-122"/>
              </a:rPr>
              <a:t>Link</a:t>
            </a:r>
            <a:r>
              <a:rPr lang="zh-CN" altLang="en-US" sz="2000" b="0" dirty="0">
                <a:ea typeface="Microsoft YaHei" panose="020B0503020204020204" pitchFamily="34" charset="-122"/>
              </a:rPr>
              <a:t>？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无法，因为不同磁盘的 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 命名空间是不同的（因为文件系统不同）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endParaRPr lang="en-US" altLang="zh-CN" sz="2000" b="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一种简单的方案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让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在所有磁盘中是唯一的，显然不可行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引入第七层：软链接（符号链接） </a:t>
            </a:r>
            <a:r>
              <a:rPr lang="en-US" altLang="zh-CN" sz="2000" b="0" dirty="0">
                <a:solidFill>
                  <a:schemeClr val="accent1"/>
                </a:solidFill>
                <a:ea typeface="Microsoft YaHei" panose="020B0503020204020204" pitchFamily="34" charset="-122"/>
              </a:rPr>
              <a:t>soft link (symbolic link)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SYMLINK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增加一种新的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类型</a:t>
            </a:r>
            <a:endParaRPr lang="en-US" altLang="zh-CN" sz="1800" dirty="0">
              <a:ea typeface="Microsoft YaHei" panose="020B0503020204020204" pitchFamily="34" charset="-122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7DAD453-D0D0-EB42-9687-FCFF493116A2}" type="slidenum">
              <a:rPr lang="zh-CN" altLang="en-US" sz="14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48</a:t>
            </a:fld>
            <a:endParaRPr lang="en-US" altLang="zh-CN" sz="14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CEE1-97E3-E848-BB4D-5A6A3D7D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创建软链接：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</a:t>
            </a:r>
            <a:r>
              <a:rPr kumimoji="1" lang="en-US" altLang="zh-CN" dirty="0"/>
              <a:t>-s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A5F52-7F35-7647-B3C5-394394DA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EC3E5-F003-6A41-AE23-4A3F5FD6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3" y="1229367"/>
            <a:ext cx="5817614" cy="42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7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415712" y="3361556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producer(void) {</a:t>
            </a:r>
          </a:p>
          <a:p>
            <a:r>
              <a:rPr lang="en-US">
                <a:latin typeface="Courier" pitchFamily="2" charset="0"/>
              </a:rPr>
              <a:t>	new_msg = produce_new(); 	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>
                <a:latin typeface="Courier" pitchFamily="2" charset="0"/>
              </a:rPr>
              <a:t>(&amp;empty_slot_sem);</a:t>
            </a:r>
          </a:p>
          <a:p>
            <a:r>
              <a:rPr lang="en-US">
                <a:latin typeface="Courier" pitchFamily="2" charset="0"/>
              </a:rPr>
              <a:t>	buffer_add(new_msg); 	</a:t>
            </a:r>
          </a:p>
          <a:p>
            <a:r>
              <a:rPr lang="en-US">
                <a:latin typeface="Courier" pitchFamily="2" charset="0"/>
              </a:rPr>
              <a:t>       </a:t>
            </a:r>
            <a:r>
              <a:rPr lang="en-CN" dirty="0">
                <a:latin typeface="Courier" pitchFamily="2" charset="0"/>
              </a:rPr>
              <a:t>// ...</a:t>
            </a:r>
          </a:p>
          <a:p>
            <a:r>
              <a:rPr lang="en-US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5540743" y="3920185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1C30F9-B691-AB4C-9137-172F45B35DA9}"/>
              </a:ext>
            </a:extLst>
          </p:cNvPr>
          <p:cNvSpPr/>
          <p:nvPr/>
        </p:nvSpPr>
        <p:spPr>
          <a:xfrm>
            <a:off x="3635896" y="123376"/>
            <a:ext cx="7491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while (empty_slot == 0) 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cond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_wait(&amp;empty_cond,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                     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empty_slot --;</a:t>
            </a:r>
          </a:p>
          <a:p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E88CAC-D282-5A4B-B0F0-C4F86E159DAF}"/>
              </a:ext>
            </a:extLst>
          </p:cNvPr>
          <p:cNvCxnSpPr/>
          <p:nvPr/>
        </p:nvCxnSpPr>
        <p:spPr>
          <a:xfrm flipH="1">
            <a:off x="2051720" y="1361104"/>
            <a:ext cx="2483296" cy="26485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CB8E0D-007E-CB46-A283-1F536405BE6D}"/>
              </a:ext>
            </a:extLst>
          </p:cNvPr>
          <p:cNvSpPr/>
          <p:nvPr/>
        </p:nvSpPr>
        <p:spPr>
          <a:xfrm>
            <a:off x="1400502" y="1891944"/>
            <a:ext cx="2132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CN">
                <a:latin typeface="Courier" pitchFamily="2" charset="0"/>
              </a:rPr>
              <a:t>使用</a:t>
            </a:r>
            <a:r>
              <a:rPr lang="zh-CN" altLang="en-US">
                <a:latin typeface="Courier" pitchFamily="2" charset="0"/>
              </a:rPr>
              <a:t>信号量可以将其压缩到</a:t>
            </a:r>
            <a:r>
              <a:rPr lang="zh-CN" altLang="en-US" b="1">
                <a:latin typeface="Courier" pitchFamily="2" charset="0"/>
              </a:rPr>
              <a:t>一行代码</a:t>
            </a:r>
            <a:endParaRPr lang="en-CN" b="1"/>
          </a:p>
        </p:txBody>
      </p:sp>
    </p:spTree>
    <p:extLst>
      <p:ext uri="{BB962C8B-B14F-4D97-AF65-F5344CB8AC3E}">
        <p14:creationId xmlns:p14="http://schemas.microsoft.com/office/powerpoint/2010/main" val="827466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硬链接和软链接的对比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33364"/>
            <a:ext cx="6045200" cy="2921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7944" y="45136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通过文件名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9592" y="22814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51920" y="26507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6890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Sidebar: </a:t>
            </a:r>
            <a:r>
              <a:rPr lang="zh-CN" altLang="en-US" dirty="0"/>
              <a:t>注意目录上下文的转变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目录上下文转变的例子</a:t>
            </a:r>
            <a:endParaRPr lang="en-US" altLang="zh-CN" sz="2800" dirty="0"/>
          </a:p>
          <a:p>
            <a:pPr lvl="1"/>
            <a:r>
              <a:rPr lang="zh-CN" altLang="en-US" sz="2400" dirty="0"/>
              <a:t>假设有一个目录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"/Scholarly/programs/www"</a:t>
            </a:r>
          </a:p>
          <a:p>
            <a:pPr lvl="1"/>
            <a:r>
              <a:rPr lang="zh-CN" altLang="en-US" sz="2400" dirty="0"/>
              <a:t>根目录下包含一个</a:t>
            </a:r>
            <a:r>
              <a:rPr lang="en-US" altLang="zh-CN" sz="2400" dirty="0"/>
              <a:t>soft</a:t>
            </a:r>
            <a:r>
              <a:rPr lang="zh-CN" altLang="en-US" sz="2400" dirty="0"/>
              <a:t> </a:t>
            </a:r>
            <a:r>
              <a:rPr lang="en-US" altLang="zh-CN" sz="2400" dirty="0"/>
              <a:t>link</a:t>
            </a:r>
          </a:p>
          <a:p>
            <a:pPr lvl="2"/>
            <a:r>
              <a:rPr lang="en-US" altLang="zh-CN" sz="2000" dirty="0"/>
              <a:t>"/web" -&gt; "/Scholarly/programs/www"</a:t>
            </a:r>
          </a:p>
          <a:p>
            <a:pPr lvl="1"/>
            <a:r>
              <a:rPr lang="zh-CN" altLang="en-US" sz="2400" dirty="0"/>
              <a:t>运行如下命令</a:t>
            </a:r>
            <a:endParaRPr lang="en-US" altLang="zh-CN" sz="2400" dirty="0"/>
          </a:p>
          <a:p>
            <a:pPr lvl="2"/>
            <a:r>
              <a:rPr lang="en-US" altLang="zh-CN" sz="2000" dirty="0"/>
              <a:t>cd web</a:t>
            </a:r>
          </a:p>
          <a:p>
            <a:pPr lvl="2"/>
            <a:r>
              <a:rPr lang="en-US" altLang="zh-CN" sz="2000" dirty="0"/>
              <a:t>cd ..</a:t>
            </a:r>
          </a:p>
          <a:p>
            <a:pPr lvl="1"/>
            <a:r>
              <a:rPr lang="zh-CN" altLang="en-US" dirty="0"/>
              <a:t>当前是哪个目录？</a:t>
            </a:r>
            <a:endParaRPr lang="en-US" altLang="zh-CN" dirty="0"/>
          </a:p>
          <a:p>
            <a:pPr lvl="2"/>
            <a:r>
              <a:rPr lang="en-US" altLang="zh-CN" sz="2000" dirty="0"/>
              <a:t>".." </a:t>
            </a:r>
            <a:r>
              <a:rPr lang="zh-CN" altLang="en-US" sz="2000" dirty="0"/>
              <a:t>被新的上下文解析</a:t>
            </a:r>
            <a:r>
              <a:rPr lang="en-US" altLang="zh-CN" sz="2000" dirty="0"/>
              <a:t>: </a:t>
            </a:r>
            <a:r>
              <a:rPr lang="en-US" altLang="zh-CN" sz="2000" b="1" dirty="0"/>
              <a:t>bash</a:t>
            </a:r>
            <a:r>
              <a:rPr lang="en-US" altLang="zh-CN" sz="2000" dirty="0"/>
              <a:t>, </a:t>
            </a:r>
            <a:r>
              <a:rPr lang="zh-CN" altLang="en-US" sz="2000" dirty="0"/>
              <a:t>而非操作系统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0C1C636-4DAD-1A48-A401-D750A9E59F4A}" type="slidenum">
              <a:rPr lang="zh-CN" altLang="en-US" sz="1400" b="0">
                <a:latin typeface="DengXian" charset="0"/>
                <a:ea typeface="DengXian" charset="0"/>
                <a:cs typeface="DengXian" charset="0"/>
              </a:rPr>
              <a:pPr/>
              <a:t>51</a:t>
            </a:fld>
            <a:endParaRPr lang="en-US" altLang="zh-CN" sz="1400" b="0">
              <a:latin typeface="DengXian" charset="0"/>
              <a:ea typeface="DengXian" charset="0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84CE9-C6A4-894D-9B0A-4F5B066F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Sidebar: </a:t>
            </a:r>
            <a:r>
              <a:rPr lang="zh-CN" altLang="en-US" dirty="0"/>
              <a:t>注意上下文的转变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726CB-549F-3641-8F48-CE6EE2891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471792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bash </a:t>
            </a:r>
            <a:r>
              <a:rPr kumimoji="1" lang="zh-CN" altLang="en-US" sz="2000" dirty="0"/>
              <a:t>也希望做到</a:t>
            </a:r>
            <a:r>
              <a:rPr kumimoji="1" lang="en-US" altLang="zh-CN" sz="2000" dirty="0"/>
              <a:t> "human-friendly"</a:t>
            </a:r>
          </a:p>
          <a:p>
            <a:pPr lvl="1"/>
            <a:r>
              <a:rPr kumimoji="1" lang="en-US" altLang="zh-CN" sz="1800" dirty="0"/>
              <a:t>When you 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cd /into/a/</a:t>
            </a:r>
            <a:r>
              <a:rPr kumimoji="1" lang="en-US" altLang="zh-C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CN" sz="1800" dirty="0"/>
              <a:t>, the shell remembers the old location (in </a:t>
            </a:r>
            <a:r>
              <a:rPr kumimoji="1" lang="en-US" altLang="zh-CN" sz="1800" b="1" dirty="0"/>
              <a:t>$OLDPWD</a:t>
            </a:r>
            <a:r>
              <a:rPr kumimoji="1" lang="en-US" altLang="zh-CN" sz="1800" dirty="0"/>
              <a:t>) and will use that directory when you </a:t>
            </a:r>
            <a:r>
              <a:rPr kumimoji="1"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cd .. </a:t>
            </a:r>
            <a:r>
              <a:rPr kumimoji="1" lang="en-US" altLang="zh-CN" sz="1800" dirty="0"/>
              <a:t>under the assumption that you want to return to the directory you were just in</a:t>
            </a:r>
          </a:p>
          <a:p>
            <a:pPr lvl="1"/>
            <a:r>
              <a:rPr kumimoji="1" lang="en-US" altLang="zh-CN" sz="1800" b="0" dirty="0"/>
              <a:t>If you want to use the real .., then you must also use "cd -P .."</a:t>
            </a:r>
            <a:br>
              <a:rPr kumimoji="1" lang="en-US" altLang="zh-CN" sz="1800" b="0" dirty="0"/>
            </a:br>
            <a:endParaRPr kumimoji="1" lang="en-US" altLang="zh-CN" sz="1600" b="0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EB771F-8993-7245-A071-5BD619F88450}"/>
              </a:ext>
            </a:extLst>
          </p:cNvPr>
          <p:cNvSpPr/>
          <p:nvPr/>
        </p:nvSpPr>
        <p:spPr>
          <a:xfrm>
            <a:off x="5724128" y="3369839"/>
            <a:ext cx="3348880" cy="2308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</a:t>
            </a:r>
            <a:r>
              <a:rPr kumimoji="1" lang="zh-CN" alt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a/b/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-&gt;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/home/user01/a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a/b/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symlink</a:t>
            </a:r>
            <a:endParaRPr kumimoji="1" lang="en-US" altLang="zh-CN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-P ..</a:t>
            </a:r>
          </a:p>
          <a:p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kumimoji="1" lang="en-US" altLang="zh-CN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kumimoji="1" lang="en-US" altLang="zh-CN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/home/user01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D4F966-75FF-264D-A586-F4D54232C0B6}"/>
              </a:ext>
            </a:extLst>
          </p:cNvPr>
          <p:cNvSpPr txBox="1"/>
          <p:nvPr/>
        </p:nvSpPr>
        <p:spPr>
          <a:xfrm>
            <a:off x="804664" y="3369839"/>
            <a:ext cx="466121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0" dirty="0"/>
              <a:t> </a:t>
            </a:r>
            <a:r>
              <a:rPr kumimoji="1" lang="zh-CN" altLang="en-US" sz="1400" dirty="0"/>
              <a:t>       </a:t>
            </a:r>
            <a:r>
              <a:rPr kumimoji="1" lang="en-US" altLang="zh-CN" sz="1400" b="0" i="1" dirty="0"/>
              <a:t>The -P option says to use the physical directory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structure instead of following symbolic links (see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also the -P option to the set </a:t>
            </a:r>
            <a:r>
              <a:rPr kumimoji="1" lang="en-US" altLang="zh-CN" sz="1400" b="0" i="1" dirty="0" err="1"/>
              <a:t>builtin</a:t>
            </a:r>
            <a:r>
              <a:rPr kumimoji="1" lang="en-US" altLang="zh-CN" sz="1400" b="0" i="1" dirty="0"/>
              <a:t> command);</a:t>
            </a:r>
            <a:br>
              <a:rPr kumimoji="1" lang="en-US" altLang="zh-CN" sz="1400" b="0" i="1" dirty="0"/>
            </a:br>
            <a:r>
              <a:rPr kumimoji="1" lang="en-US" altLang="zh-CN" sz="1400" b="0" i="1" dirty="0"/>
              <a:t>        the -L option forces symbolic links to be followed.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3519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inode</a:t>
            </a:r>
            <a:r>
              <a:rPr kumimoji="1" lang="zh-CN" altLang="en-US" dirty="0"/>
              <a:t>文件系统的一些细节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文件名并不是文件的一部分（反直觉）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文件名不是文件的数据，也不是文件的元数据（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文件名是目录的数据，是文件系统的元数据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一个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可以有多个文件名（硬链接）</a:t>
            </a:r>
            <a:endParaRPr kumimoji="1" lang="en-US" altLang="zh-CN" sz="1800" dirty="0"/>
          </a:p>
          <a:p>
            <a:pPr>
              <a:spcBef>
                <a:spcPts val="1368"/>
              </a:spcBef>
            </a:pPr>
            <a:r>
              <a:rPr kumimoji="1" lang="zh-CN" altLang="en-US" sz="2400" dirty="0"/>
              <a:t>每个硬链接的地位都是相同的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文件名就是硬链接（而不是一个文件名，一个链接名）</a:t>
            </a:r>
            <a:endParaRPr kumimoji="1" lang="en-US" altLang="zh-CN" sz="1800" dirty="0"/>
          </a:p>
          <a:p>
            <a:pPr>
              <a:spcBef>
                <a:spcPts val="1368"/>
              </a:spcBef>
            </a:pPr>
            <a:r>
              <a:rPr kumimoji="1" lang="zh-CN" altLang="en-US" sz="2400" dirty="0"/>
              <a:t>目录所占磁盘空间通常是很小的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目录仅仅负责记录文件名到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号的映射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"</a:t>
            </a:r>
            <a:r>
              <a:rPr kumimoji="1" lang="zh-CN" altLang="en-US" sz="1800" dirty="0"/>
              <a:t>文件夹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这个名字有一定的误导性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3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847654" y="1361104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producer(void)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produce_new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buffer_add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CB56D-2A50-EC49-BB9D-46342C582C8D}"/>
              </a:ext>
            </a:extLst>
          </p:cNvPr>
          <p:cNvSpPr/>
          <p:nvPr/>
        </p:nvSpPr>
        <p:spPr>
          <a:xfrm>
            <a:off x="908614" y="3347226"/>
            <a:ext cx="5227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consumer(void)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buffer_remove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latin typeface="Courier" pitchFamily="2" charset="0"/>
              </a:rPr>
              <a:t>handle_msg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6271433" y="1889761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50C3-1122-E94D-8703-4343893FEDB4}"/>
              </a:ext>
            </a:extLst>
          </p:cNvPr>
          <p:cNvSpPr/>
          <p:nvPr/>
        </p:nvSpPr>
        <p:spPr>
          <a:xfrm>
            <a:off x="6273809" y="2482860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D6F5A-9460-1445-BBDD-48CE7C945E4D}"/>
              </a:ext>
            </a:extLst>
          </p:cNvPr>
          <p:cNvSpPr/>
          <p:nvPr/>
        </p:nvSpPr>
        <p:spPr>
          <a:xfrm>
            <a:off x="6287415" y="353562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A4F1A-B21D-3D41-B357-1D55D057E5CE}"/>
              </a:ext>
            </a:extLst>
          </p:cNvPr>
          <p:cNvSpPr/>
          <p:nvPr/>
        </p:nvSpPr>
        <p:spPr>
          <a:xfrm>
            <a:off x="6271433" y="423538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>
                <a:latin typeface="Courier" pitchFamily="2" charset="0"/>
              </a:rPr>
              <a:t>void wait(int S) {</a:t>
            </a:r>
          </a:p>
          <a:p>
            <a:r>
              <a:rPr lang="en-CN">
                <a:latin typeface="Courier" pitchFamily="2" charset="0"/>
              </a:rPr>
              <a:t>	while(S &lt;= 0)</a:t>
            </a:r>
          </a:p>
          <a:p>
            <a:r>
              <a:rPr lang="en-CN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>
                <a:latin typeface="Courier" pitchFamily="2" charset="0"/>
              </a:rPr>
              <a:t>;</a:t>
            </a:r>
          </a:p>
          <a:p>
            <a:r>
              <a:rPr lang="en-CN">
                <a:latin typeface="Courier" pitchFamily="2" charset="0"/>
              </a:rPr>
              <a:t>	S--; 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signal(int S) {</a:t>
            </a:r>
          </a:p>
          <a:p>
            <a:r>
              <a:rPr lang="en-CN">
                <a:latin typeface="Courier" pitchFamily="2" charset="0"/>
              </a:rPr>
              <a:t>	S++;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这样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实现是否会有问题？为什么？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回顾：信号量的基本语义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2411760" y="193833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 dirty="0">
                <a:latin typeface="Courier" pitchFamily="2" charset="0"/>
              </a:rPr>
              <a:t>void wait(int S) {</a:t>
            </a:r>
          </a:p>
          <a:p>
            <a:r>
              <a:rPr lang="en-CN" dirty="0">
                <a:latin typeface="Courier" pitchFamily="2" charset="0"/>
              </a:rPr>
              <a:t>	while(S &lt;= 0)</a:t>
            </a:r>
          </a:p>
          <a:p>
            <a:r>
              <a:rPr lang="en-CN" dirty="0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 dirty="0">
                <a:latin typeface="Courier" pitchFamily="2" charset="0"/>
              </a:rPr>
              <a:t>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-1); </a:t>
            </a:r>
          </a:p>
          <a:p>
            <a:r>
              <a:rPr lang="en-CN" dirty="0">
                <a:latin typeface="Courier" pitchFamily="2" charset="0"/>
              </a:rPr>
              <a:t>} 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void signal(int S) {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atomic_add(&amp;S, 1); </a:t>
            </a:r>
          </a:p>
          <a:p>
            <a:r>
              <a:rPr lang="en-CN" dirty="0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755576" y="15690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语义上：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1871581" y="1046509"/>
            <a:ext cx="540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通过计数器来协调（阻塞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放行）多个线程的执行。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5722938" y="187490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P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39909-240A-BA44-AAA2-4026B00ED8B2}"/>
              </a:ext>
            </a:extLst>
          </p:cNvPr>
          <p:cNvSpPr/>
          <p:nvPr/>
        </p:nvSpPr>
        <p:spPr>
          <a:xfrm>
            <a:off x="5711271" y="350351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>
                <a:latin typeface="Courier" pitchFamily="2" charset="0"/>
              </a:rPr>
              <a:t>V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A0444-125C-5348-99DA-FBD7D8984D2A}"/>
              </a:ext>
            </a:extLst>
          </p:cNvPr>
          <p:cNvSpPr/>
          <p:nvPr/>
        </p:nvSpPr>
        <p:spPr>
          <a:xfrm>
            <a:off x="2748423" y="476278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使用原子操作后呢</a:t>
            </a:r>
            <a:r>
              <a:rPr lang="zh-CN" altLang="en-US" dirty="0">
                <a:solidFill>
                  <a:srgbClr val="FF0000"/>
                </a:solidFill>
              </a:rPr>
              <a:t>？是否还有问题？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7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信号量的错误实现</a:t>
            </a:r>
            <a:endParaRPr lang="en-CN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610300" y="2071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5652120" y="193204"/>
            <a:ext cx="3528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 dirty="0">
                <a:latin typeface="Courier" pitchFamily="2" charset="0"/>
              </a:rPr>
              <a:t>void wait(int S) {</a:t>
            </a:r>
          </a:p>
          <a:p>
            <a:r>
              <a:rPr lang="zh-CN" altLang="en-US" sz="1200" dirty="0">
                <a:latin typeface="Courier" pitchFamily="2" charset="0"/>
              </a:rPr>
              <a:t>    </a:t>
            </a:r>
            <a:r>
              <a:rPr lang="en-CN" sz="1200">
                <a:latin typeface="Courier" pitchFamily="2" charset="0"/>
              </a:rPr>
              <a:t>while</a:t>
            </a:r>
            <a:r>
              <a:rPr lang="en-CN" sz="1200" dirty="0">
                <a:latin typeface="Courier" pitchFamily="2" charset="0"/>
              </a:rPr>
              <a:t>(S &lt;= 0)</a:t>
            </a:r>
            <a:r>
              <a:rPr lang="zh-CN" altLang="en-US" sz="1200" dirty="0">
                <a:latin typeface="Courier" pitchFamily="2" charset="0"/>
              </a:rPr>
              <a:t> </a:t>
            </a:r>
            <a:r>
              <a:rPr lang="en-US" altLang="zh-CN" sz="1200" dirty="0">
                <a:latin typeface="Courier" pitchFamily="2" charset="0"/>
              </a:rPr>
              <a:t>/</a:t>
            </a:r>
            <a:r>
              <a:rPr lang="zh-CN" altLang="en-US" sz="1200" dirty="0">
                <a:latin typeface="Courier" pitchFamily="2" charset="0"/>
              </a:rPr>
              <a:t>* </a:t>
            </a:r>
            <a:r>
              <a:rPr lang="en-US" altLang="zh-CN" sz="1200" dirty="0">
                <a:latin typeface="Courier" pitchFamily="2" charset="0"/>
              </a:rPr>
              <a:t>Waiting */</a:t>
            </a:r>
            <a:r>
              <a:rPr lang="en-CN" sz="1200" dirty="0">
                <a:latin typeface="Courier" pitchFamily="2" charset="0"/>
              </a:rPr>
              <a:t>;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-1);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  <a:p>
            <a:r>
              <a:rPr lang="en-CN" sz="1200" dirty="0">
                <a:latin typeface="Courier" pitchFamily="2" charset="0"/>
              </a:rPr>
              <a:t>void signal(int S) {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CN" sz="1200">
                <a:solidFill>
                  <a:srgbClr val="FF0000"/>
                </a:solidFill>
                <a:latin typeface="Courier" pitchFamily="2" charset="0"/>
              </a:rPr>
              <a:t>atomic</a:t>
            </a:r>
            <a:r>
              <a:rPr lang="en-CN" sz="1200" dirty="0">
                <a:solidFill>
                  <a:srgbClr val="FF0000"/>
                </a:solidFill>
                <a:latin typeface="Courier" pitchFamily="2" charset="0"/>
              </a:rPr>
              <a:t>_add(&amp;S, 1); </a:t>
            </a:r>
          </a:p>
          <a:p>
            <a:r>
              <a:rPr lang="en-CN" sz="1200" dirty="0">
                <a:latin typeface="Courier" pitchFamily="2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4402B-4E76-A243-B94D-545145196BB2}"/>
              </a:ext>
            </a:extLst>
          </p:cNvPr>
          <p:cNvSpPr/>
          <p:nvPr/>
        </p:nvSpPr>
        <p:spPr>
          <a:xfrm>
            <a:off x="1084053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0</a:t>
            </a:r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FC2E3-056D-204E-89D2-5788C5121489}"/>
              </a:ext>
            </a:extLst>
          </p:cNvPr>
          <p:cNvSpPr/>
          <p:nvPr/>
        </p:nvSpPr>
        <p:spPr>
          <a:xfrm>
            <a:off x="3795031" y="2208880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1F32B6-A901-0B43-A0FD-0EBC18368607}"/>
              </a:ext>
            </a:extLst>
          </p:cNvPr>
          <p:cNvSpPr/>
          <p:nvPr/>
        </p:nvSpPr>
        <p:spPr>
          <a:xfrm>
            <a:off x="6732240" y="222037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2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2D1B24-8EF8-AE48-A71B-BD831EA29609}"/>
              </a:ext>
            </a:extLst>
          </p:cNvPr>
          <p:cNvSpPr/>
          <p:nvPr/>
        </p:nvSpPr>
        <p:spPr>
          <a:xfrm>
            <a:off x="333657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6110E7-01E7-664C-B9ED-42934A5A7D32}"/>
              </a:ext>
            </a:extLst>
          </p:cNvPr>
          <p:cNvSpPr/>
          <p:nvPr/>
        </p:nvSpPr>
        <p:spPr>
          <a:xfrm>
            <a:off x="6273780" y="299222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DD165C-8603-2940-BE70-00217182E155}"/>
              </a:ext>
            </a:extLst>
          </p:cNvPr>
          <p:cNvSpPr/>
          <p:nvPr/>
        </p:nvSpPr>
        <p:spPr>
          <a:xfrm>
            <a:off x="3219552" y="1514295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 </a:t>
            </a:r>
            <a:r>
              <a:rPr lang="zh-CN" altLang="en-US" dirty="0">
                <a:latin typeface="Courier" pitchFamily="2" charset="0"/>
              </a:rPr>
              <a:t>初始值为 </a:t>
            </a:r>
            <a:r>
              <a:rPr lang="en-US" altLang="zh-CN" dirty="0">
                <a:latin typeface="Courier" pitchFamily="2" charset="0"/>
              </a:rPr>
              <a:t>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9D28DF-D2E4-0B48-86FE-D3C24EF7014E}"/>
              </a:ext>
            </a:extLst>
          </p:cNvPr>
          <p:cNvSpPr/>
          <p:nvPr/>
        </p:nvSpPr>
        <p:spPr>
          <a:xfrm>
            <a:off x="625593" y="320824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signal(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5C2FC-F603-504D-9E0A-DD1E549638A8}"/>
              </a:ext>
            </a:extLst>
          </p:cNvPr>
          <p:cNvSpPr/>
          <p:nvPr/>
        </p:nvSpPr>
        <p:spPr>
          <a:xfrm>
            <a:off x="3288479" y="3505572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21E83-9723-F644-9405-FC7E01B7A883}"/>
              </a:ext>
            </a:extLst>
          </p:cNvPr>
          <p:cNvSpPr/>
          <p:nvPr/>
        </p:nvSpPr>
        <p:spPr>
          <a:xfrm>
            <a:off x="6225689" y="35295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离开</a:t>
            </a:r>
            <a:r>
              <a:rPr lang="en-US" altLang="zh-CN" dirty="0">
                <a:latin typeface="Courier" pitchFamily="2" charset="0"/>
              </a:rPr>
              <a:t>while</a:t>
            </a:r>
            <a:r>
              <a:rPr lang="zh-CN" altLang="en-US" dirty="0">
                <a:latin typeface="Courier" pitchFamily="2" charset="0"/>
              </a:rPr>
              <a:t>循环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18DF1-3B20-BD42-B71F-312D2E1A4963}"/>
              </a:ext>
            </a:extLst>
          </p:cNvPr>
          <p:cNvSpPr/>
          <p:nvPr/>
        </p:nvSpPr>
        <p:spPr>
          <a:xfrm>
            <a:off x="257834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B4D8B9-75D2-D940-86B9-4AC50702C88A}"/>
              </a:ext>
            </a:extLst>
          </p:cNvPr>
          <p:cNvSpPr/>
          <p:nvPr/>
        </p:nvSpPr>
        <p:spPr>
          <a:xfrm>
            <a:off x="5515558" y="40437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atomic_add(&amp;sem, -1); </a:t>
            </a:r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FB7E3-86B8-E447-AA3E-86678DEDA6CE}"/>
              </a:ext>
            </a:extLst>
          </p:cNvPr>
          <p:cNvSpPr/>
          <p:nvPr/>
        </p:nvSpPr>
        <p:spPr>
          <a:xfrm>
            <a:off x="1374144" y="4837720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结果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：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s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em = -1</a:t>
            </a:r>
            <a:endParaRPr lang="en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E3BFF8-5C35-7F4F-97BC-84E4E00645CC}"/>
              </a:ext>
            </a:extLst>
          </p:cNvPr>
          <p:cNvSpPr/>
          <p:nvPr/>
        </p:nvSpPr>
        <p:spPr>
          <a:xfrm>
            <a:off x="3702665" y="4837720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1,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同时以为自己拿到了资源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463FF511-A0FB-D744-9279-899428E6018F}"/>
              </a:ext>
            </a:extLst>
          </p:cNvPr>
          <p:cNvSpPr/>
          <p:nvPr/>
        </p:nvSpPr>
        <p:spPr>
          <a:xfrm>
            <a:off x="724419" y="271348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Courier" pitchFamily="2" charset="0"/>
              </a:rPr>
              <a:t>wait(</a:t>
            </a:r>
            <a:r>
              <a:rPr lang="en-US" dirty="0" err="1">
                <a:latin typeface="Courier" pitchFamily="2" charset="0"/>
              </a:rPr>
              <a:t>sem</a:t>
            </a:r>
            <a:r>
              <a:rPr lang="en-CN" dirty="0">
                <a:latin typeface="Courier" pitchFamily="2" charset="0"/>
              </a:rPr>
              <a:t>);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6222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39693</TotalTime>
  <Words>4963</Words>
  <Application>Microsoft Macintosh PowerPoint</Application>
  <PresentationFormat>全屏显示(16:10)</PresentationFormat>
  <Paragraphs>677</Paragraphs>
  <Slides>53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DengXian</vt:lpstr>
      <vt:lpstr>微软雅黑</vt:lpstr>
      <vt:lpstr>Arial</vt:lpstr>
      <vt:lpstr>Calibri</vt:lpstr>
      <vt:lpstr>Consolas</vt:lpstr>
      <vt:lpstr>Courier</vt:lpstr>
      <vt:lpstr>Times New Roman</vt:lpstr>
      <vt:lpstr>Office 主题​​</vt:lpstr>
      <vt:lpstr>1_Office 主题​​</vt:lpstr>
      <vt:lpstr>信号量实现 &amp; 文件系统</vt:lpstr>
      <vt:lpstr>版权声明</vt:lpstr>
      <vt:lpstr>回顾：四个场景与同步原语</vt:lpstr>
      <vt:lpstr>回顾：生产者消费者问题的另一种实现</vt:lpstr>
      <vt:lpstr>信号量的使用</vt:lpstr>
      <vt:lpstr>信号量的使用</vt:lpstr>
      <vt:lpstr>回顾：信号量的基本语义</vt:lpstr>
      <vt:lpstr>回顾：信号量的基本语义</vt:lpstr>
      <vt:lpstr>信号量的错误实现</vt:lpstr>
      <vt:lpstr>信号量的实现-1：忙等</vt:lpstr>
      <vt:lpstr>信号量的实现-2：条件变量</vt:lpstr>
      <vt:lpstr>信号量的实现-3：减少signal次数</vt:lpstr>
      <vt:lpstr>信号量的实现-4</vt:lpstr>
      <vt:lpstr>信号量的实现-4</vt:lpstr>
      <vt:lpstr>PowerPoint 演示文稿</vt:lpstr>
      <vt:lpstr>信号量的实现-4</vt:lpstr>
      <vt:lpstr>基于inode的文件系统</vt:lpstr>
      <vt:lpstr>文件和文件系统</vt:lpstr>
      <vt:lpstr>回顾：文件的open/read/write操作</vt:lpstr>
      <vt:lpstr>UNIX文件系统的API</vt:lpstr>
      <vt:lpstr>文件系统的位置</vt:lpstr>
      <vt:lpstr>inode：文件的元数据</vt:lpstr>
      <vt:lpstr>在inode之前：一个简单的文件系统</vt:lpstr>
      <vt:lpstr>简单文件系统的改进</vt:lpstr>
      <vt:lpstr>简单文件系统的限制</vt:lpstr>
      <vt:lpstr>inode：记录文件多个磁盘块的位置</vt:lpstr>
      <vt:lpstr>inode文件系统的存储布局</vt:lpstr>
      <vt:lpstr>inode文件系统的存储布局</vt:lpstr>
      <vt:lpstr>inode文件系统的基本操作</vt:lpstr>
      <vt:lpstr>单级inode过大的问题</vt:lpstr>
      <vt:lpstr>多级inode</vt:lpstr>
      <vt:lpstr>多级inode</vt:lpstr>
      <vt:lpstr>思考：为什么格式化后可用空间变小了？</vt:lpstr>
      <vt:lpstr>目录：也是一种文件</vt:lpstr>
      <vt:lpstr>inode与文件名</vt:lpstr>
      <vt:lpstr>字符串的文件名</vt:lpstr>
      <vt:lpstr>目录文件与目录项</vt:lpstr>
      <vt:lpstr>目录的递归与根目录</vt:lpstr>
      <vt:lpstr>文件的查找过程：/os-book/fs.tex</vt:lpstr>
      <vt:lpstr>文件的查找过程：/os-book/fs.tex</vt:lpstr>
      <vt:lpstr>直接 Dump 一个目录（Ext4文件系统）</vt:lpstr>
      <vt:lpstr>直接 Dump 一个目录（Ext4文件系统）</vt:lpstr>
      <vt:lpstr>硬链接与软链接</vt:lpstr>
      <vt:lpstr>创建（硬）链接：Linux中的 ln 命令</vt:lpstr>
      <vt:lpstr>（硬）链接：Link</vt:lpstr>
      <vt:lpstr>（硬）链接：Link</vt:lpstr>
      <vt:lpstr>LINK不能形成环</vt:lpstr>
      <vt:lpstr>软链接（符号链接）</vt:lpstr>
      <vt:lpstr>创建软链接：Linux中的 ln -s 命令</vt:lpstr>
      <vt:lpstr>硬链接和软链接的对比</vt:lpstr>
      <vt:lpstr>Sidebar: 注意目录上下文的转变</vt:lpstr>
      <vt:lpstr>Sidebar: 注意上下文的转变</vt:lpstr>
      <vt:lpstr>inode文件系统的一些细节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1109</cp:revision>
  <cp:lastPrinted>2020-03-02T13:38:09Z</cp:lastPrinted>
  <dcterms:created xsi:type="dcterms:W3CDTF">2017-11-24T09:35:45Z</dcterms:created>
  <dcterms:modified xsi:type="dcterms:W3CDTF">2023-11-28T01:39:26Z</dcterms:modified>
</cp:coreProperties>
</file>